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1"/>
  </p:notesMasterIdLst>
  <p:sldIdLst>
    <p:sldId id="258" r:id="rId2"/>
    <p:sldId id="257" r:id="rId3"/>
    <p:sldId id="260" r:id="rId4"/>
    <p:sldId id="291" r:id="rId5"/>
    <p:sldId id="261" r:id="rId6"/>
    <p:sldId id="262" r:id="rId7"/>
    <p:sldId id="289" r:id="rId8"/>
    <p:sldId id="287" r:id="rId9"/>
    <p:sldId id="288" r:id="rId10"/>
    <p:sldId id="264" r:id="rId11"/>
    <p:sldId id="268" r:id="rId12"/>
    <p:sldId id="272" r:id="rId13"/>
    <p:sldId id="286" r:id="rId14"/>
    <p:sldId id="283" r:id="rId15"/>
    <p:sldId id="281" r:id="rId16"/>
    <p:sldId id="275" r:id="rId17"/>
    <p:sldId id="269" r:id="rId18"/>
    <p:sldId id="270" r:id="rId19"/>
    <p:sldId id="274" r:id="rId2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99"/>
    <a:srgbClr val="800000"/>
    <a:srgbClr val="000066"/>
    <a:srgbClr val="990000"/>
    <a:srgbClr val="993300"/>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843" autoAdjust="0"/>
    <p:restoredTop sz="94377" autoAdjust="0"/>
  </p:normalViewPr>
  <p:slideViewPr>
    <p:cSldViewPr>
      <p:cViewPr>
        <p:scale>
          <a:sx n="60" d="100"/>
          <a:sy n="60" d="100"/>
        </p:scale>
        <p:origin x="-6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5A260-DA71-4DF7-9137-F19C147F91B4}" type="datetimeFigureOut">
              <a:rPr lang="en-US"/>
              <a:pPr>
                <a:defRPr/>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E564EA-70E8-4254-82CB-261D141340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CE704A-C392-45D7-B47D-0C4347A9CB3E}"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8FD1DE-06E5-47C9-868C-F51D293960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9F34AB-6740-4B1F-B0DC-FAB82DECAF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300C5-1313-47F1-AB8F-B094C3743E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3D3D4A-8113-4140-840E-04477DE1C9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E22999-CECB-4050-9993-E10D2272B8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F084F-F2F7-46FB-ABAF-6D33FE0B1C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CA163D-5B1F-49BC-9245-37555EB1B9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8D591F-2A33-4591-94BB-DE934DEF54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432999-15D8-416F-973A-36A09850CC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EB4005-F97D-4149-BFE3-CD7140A6B2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855220-ACE0-40C3-9EB6-8106B65B96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3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33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33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3236CC-A953-4C75-BF4B-9A1C9432D1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vn/imgres?imgurl=http://i271.photobucket.com/albums/jj126/kyanh911/DSC_0346.jpg&amp;imgrefurl=http://www.otosaigon.com/forum/m3719027-p5-print.aspx&amp;usg=__XGQs2DfuP7T-rWasfR1_v07BTrc=&amp;h=332&amp;w=500&amp;sz=125&amp;hl=vi&amp;start=6&amp;zoom=1&amp;tbnid=PkGCnyqRWfjOtM:&amp;tbnh=86&amp;tbnw=130&amp;ei=2md2T83BLqSsiAf039mABQ&amp;prev=/search%3Fq%3Dtroi%2Bnang%2Bche%2Bdu%26hl%3Dvi%26sa%3DX%26gbv%3D2%26tbm%3Disch%26prmd%3Divns&amp;itbs=1"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vn/imgres?imgurl=http://www.petrotimes.vn/wp-content/uploads/2011/09/100904_tungsten_bulb1.jpg%3Fa23879&amp;imgrefurl=http://www.petrotimes.vn/xa-hoi/2011/09/se-%25E2%2580%259Ccam%25E2%2580%259D-luu-thong-den-tron-tren-60w&amp;usg=__YouQ9W-hneIZ9CXn2PyIZb1uf6k=&amp;h=244&amp;w=350&amp;sz=44&amp;hl=vi&amp;start=41&amp;zoom=1&amp;tbnid=wEsbLd0l_Lz7_M:&amp;tbnh=84&amp;tbnw=120&amp;ei=o492T7O5I-mpiAfh2N3aBA&amp;prev=/search%3Fq%3Dden%2Btron%26start%3D40%26hl%3Dvi%26sa%3DN%26gbv%3D2%26tbm%3Disch%26prmd%3Divns&amp;itbs=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vn/imgres?imgurl=http://www.hvacr.vn/home/images/stories/2009/10/26/02.jpg&amp;imgrefurl=http://www.hvacr.vn/home/hvacr/moi-truong-nang-luong/655-bong-den-kieu-moi.html&amp;usg=__wGCGwvEZIry5MemDOAEPmAsxu5g=&amp;h=188&amp;w=150&amp;sz=7&amp;hl=vi&amp;start=21&amp;zoom=1&amp;tbnid=0pm9vkAyidinzM:&amp;tbnh=102&amp;tbnw=81&amp;ei=do92T4S5O8OXiAeKt_H1BA&amp;prev=/search%3Fq%3Dden%2Btron%26start%3D20%26hl%3Dvi%26sa%3DN%26gbv%3D2%26tbm%3Disch%26prmd%3Divns&amp;itbs=1"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vn/imgres?imgurl=http://www.quatsuoi.net/wp-content/uploads/2011/09/lo-suoi-gia-dinh.jpg&amp;imgrefurl=http://www.quatsuoi.net/lo-suoi-dien.html&amp;usg=__gY0AzNYL6NQUefSxElTQxK5STNg=&amp;h=290&amp;w=388&amp;sz=62&amp;hl=vi&amp;start=1&amp;zoom=1&amp;tbnid=Y-0dW8jSl3ggHM:&amp;tbnh=92&amp;tbnw=123&amp;ei=1WR2T_KoHoy5iAfenMXMBA&amp;prev=/search%3Fq%3Dl%25C3%25B2%2Bs%25C6%25B0%25E1%25BB%259Fi%2B%25C4%2591i%25E1%25BB%2587n%26hl%3Dvi%26sa%3DX%26gbv%3D2%26tbm%3Disch%26prmd%3Divns&amp;itbs=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m.vn/imgres?imgurl=http://www.vatgia.com/pictures_fullsize/jia1260502775.jpg&amp;imgrefurl=http://www.vatgia.com/388/544263/hinh_anh/l%25C3%25B2-s%25C6%25B0%25E1%25BB%259Fi-%25C4%2591i%25E1%25BB%2587n-gb-421.html&amp;usg=__WK9-e5xjj29-vT-lzxsi1zTRBA0=&amp;h=477&amp;w=523&amp;sz=733&amp;hl=vi&amp;start=14&amp;zoom=1&amp;tbnid=zYE38yP3dFas0M:&amp;tbnh=119&amp;tbnw=131&amp;ei=1WR2T_KoHoy5iAfenMXMBA&amp;prev=/search%3Fq%3Dl%25C3%25B2%2Bs%25C6%25B0%25E1%25BB%259Fi%2B%25C4%2591i%25E1%25BB%2587n%26hl%3Dvi%26sa%3DX%26gbv%3D2%26tbm%3Disch%26prmd%3Divns&amp;itbs=1"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1" name="Text Box 5"/>
          <p:cNvSpPr txBox="1">
            <a:spLocks noChangeArrowheads="1"/>
          </p:cNvSpPr>
          <p:nvPr/>
        </p:nvSpPr>
        <p:spPr bwMode="auto">
          <a:xfrm>
            <a:off x="457200" y="304800"/>
            <a:ext cx="8458200" cy="3292475"/>
          </a:xfrm>
          <a:prstGeom prst="rect">
            <a:avLst/>
          </a:prstGeom>
          <a:noFill/>
          <a:ln w="9525">
            <a:noFill/>
            <a:miter lim="800000"/>
            <a:headEnd/>
            <a:tailEnd/>
          </a:ln>
        </p:spPr>
        <p:txBody>
          <a:bodyPr>
            <a:spAutoFit/>
          </a:bodyPr>
          <a:lstStyle/>
          <a:p>
            <a:pPr>
              <a:spcBef>
                <a:spcPct val="50000"/>
              </a:spcBef>
            </a:pPr>
            <a:r>
              <a:rPr lang="en-US">
                <a:solidFill>
                  <a:srgbClr val="990000"/>
                </a:solidFill>
              </a:rPr>
              <a:t>Kiểm tra bài cũ:</a:t>
            </a:r>
          </a:p>
          <a:p>
            <a:pPr>
              <a:spcBef>
                <a:spcPct val="50000"/>
              </a:spcBef>
              <a:buFontTx/>
              <a:buChar char="-"/>
            </a:pPr>
            <a:r>
              <a:rPr lang="en-US" sz="2400"/>
              <a:t> </a:t>
            </a:r>
            <a:r>
              <a:rPr lang="en-US" sz="2400">
                <a:solidFill>
                  <a:srgbClr val="000099"/>
                </a:solidFill>
              </a:rPr>
              <a:t>Em hãy kể tên một số vật cách nhiệt mà em biết ?</a:t>
            </a:r>
          </a:p>
          <a:p>
            <a:pPr>
              <a:spcBef>
                <a:spcPct val="50000"/>
              </a:spcBef>
            </a:pPr>
            <a:r>
              <a:rPr lang="en-US" sz="2400">
                <a:solidFill>
                  <a:srgbClr val="000099"/>
                </a:solidFill>
              </a:rPr>
              <a:t>- </a:t>
            </a:r>
            <a:r>
              <a:rPr lang="en-US" sz="2400"/>
              <a:t> </a:t>
            </a:r>
            <a:r>
              <a:rPr lang="en-US" sz="2400">
                <a:solidFill>
                  <a:srgbClr val="000099"/>
                </a:solidFill>
              </a:rPr>
              <a:t>Một số vật dẫn nhiệt kém như: gỗ, nhựa, len, bông,…</a:t>
            </a:r>
          </a:p>
          <a:p>
            <a:pPr>
              <a:spcBef>
                <a:spcPct val="50000"/>
              </a:spcBef>
              <a:buFontTx/>
              <a:buChar char="-"/>
            </a:pPr>
            <a:r>
              <a:rPr lang="en-US" sz="2400">
                <a:solidFill>
                  <a:srgbClr val="000099"/>
                </a:solidFill>
              </a:rPr>
              <a:t>Em hãy kể tên một số vật dẫn nhiệt mà em biết ?</a:t>
            </a:r>
          </a:p>
          <a:p>
            <a:pPr>
              <a:spcBef>
                <a:spcPct val="50000"/>
              </a:spcBef>
            </a:pPr>
            <a:r>
              <a:rPr lang="en-US" sz="2400">
                <a:solidFill>
                  <a:srgbClr val="000099"/>
                </a:solidFill>
              </a:rPr>
              <a:t>- Một số vật dẫn nhiệt bằng kim loại như: đồng, nhôm, sắt,…</a:t>
            </a:r>
          </a:p>
          <a:p>
            <a:pPr>
              <a:spcBef>
                <a:spcPct val="50000"/>
              </a:spcBef>
              <a:buFontTx/>
              <a:buChar char="-"/>
            </a:pPr>
            <a:endParaRPr lang="en-US" sz="2400">
              <a:solidFill>
                <a:srgbClr val="000099"/>
              </a:solidFill>
            </a:endParaRPr>
          </a:p>
        </p:txBody>
      </p:sp>
      <p:sp>
        <p:nvSpPr>
          <p:cNvPr id="2051" name="Text Box 7"/>
          <p:cNvSpPr txBox="1">
            <a:spLocks noChangeArrowheads="1"/>
          </p:cNvSpPr>
          <p:nvPr/>
        </p:nvSpPr>
        <p:spPr bwMode="auto">
          <a:xfrm>
            <a:off x="457200" y="2286000"/>
            <a:ext cx="8382000" cy="523875"/>
          </a:xfrm>
          <a:prstGeom prst="rect">
            <a:avLst/>
          </a:prstGeom>
          <a:noFill/>
          <a:ln w="9525">
            <a:noFill/>
            <a:miter lim="800000"/>
            <a:headEnd/>
            <a:tailEnd/>
          </a:ln>
        </p:spPr>
        <p:txBody>
          <a:bodyPr>
            <a:spAutoFit/>
          </a:bodyPr>
          <a:lstStyle/>
          <a:p>
            <a:pPr>
              <a:spcBef>
                <a:spcPct val="50000"/>
              </a:spcBef>
            </a:pPr>
            <a:endParaRPr lang="en-US">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36901">
                                            <p:txEl>
                                              <p:pRg st="0" end="0"/>
                                            </p:txEl>
                                          </p:spTgt>
                                        </p:tgtEl>
                                        <p:attrNameLst>
                                          <p:attrName>style.visibility</p:attrName>
                                        </p:attrNameLst>
                                      </p:cBhvr>
                                      <p:to>
                                        <p:strVal val="visible"/>
                                      </p:to>
                                    </p:set>
                                    <p:anim calcmode="lin" valueType="num">
                                      <p:cBhvr>
                                        <p:cTn id="7" dur="500" fill="hold"/>
                                        <p:tgtEl>
                                          <p:spTgt spid="33690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690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690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69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336901">
                                            <p:txEl>
                                              <p:pRg st="1" end="1"/>
                                            </p:txEl>
                                          </p:spTgt>
                                        </p:tgtEl>
                                        <p:attrNameLst>
                                          <p:attrName>style.visibility</p:attrName>
                                        </p:attrNameLst>
                                      </p:cBhvr>
                                      <p:to>
                                        <p:strVal val="visible"/>
                                      </p:to>
                                    </p:set>
                                    <p:anim calcmode="lin" valueType="num">
                                      <p:cBhvr>
                                        <p:cTn id="15" dur="1000" fill="hold"/>
                                        <p:tgtEl>
                                          <p:spTgt spid="336901">
                                            <p:txEl>
                                              <p:pRg st="1" end="1"/>
                                            </p:txEl>
                                          </p:spTgt>
                                        </p:tgtEl>
                                        <p:attrNameLst>
                                          <p:attrName>ppt_x</p:attrName>
                                        </p:attrNameLst>
                                      </p:cBhvr>
                                      <p:tavLst>
                                        <p:tav tm="0">
                                          <p:val>
                                            <p:strVal val="#ppt_x-.2"/>
                                          </p:val>
                                        </p:tav>
                                        <p:tav tm="100000">
                                          <p:val>
                                            <p:strVal val="#ppt_x"/>
                                          </p:val>
                                        </p:tav>
                                      </p:tavLst>
                                    </p:anim>
                                    <p:anim calcmode="lin" valueType="num">
                                      <p:cBhvr>
                                        <p:cTn id="16" dur="1000" fill="hold"/>
                                        <p:tgtEl>
                                          <p:spTgt spid="33690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369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336901">
                                            <p:txEl>
                                              <p:pRg st="2" end="2"/>
                                            </p:txEl>
                                          </p:spTgt>
                                        </p:tgtEl>
                                        <p:attrNameLst>
                                          <p:attrName>style.visibility</p:attrName>
                                        </p:attrNameLst>
                                      </p:cBhvr>
                                      <p:to>
                                        <p:strVal val="visible"/>
                                      </p:to>
                                    </p:set>
                                    <p:anim calcmode="lin" valueType="num">
                                      <p:cBhvr>
                                        <p:cTn id="22" dur="1000" fill="hold"/>
                                        <p:tgtEl>
                                          <p:spTgt spid="336901">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33690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3690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336901">
                                            <p:txEl>
                                              <p:pRg st="3" end="3"/>
                                            </p:txEl>
                                          </p:spTgt>
                                        </p:tgtEl>
                                        <p:attrNameLst>
                                          <p:attrName>style.visibility</p:attrName>
                                        </p:attrNameLst>
                                      </p:cBhvr>
                                      <p:to>
                                        <p:strVal val="visible"/>
                                      </p:to>
                                    </p:set>
                                    <p:animEffect transition="in" filter="box(in)">
                                      <p:cBhvr>
                                        <p:cTn id="29" dur="500"/>
                                        <p:tgtEl>
                                          <p:spTgt spid="33690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36901">
                                            <p:txEl>
                                              <p:pRg st="4" end="4"/>
                                            </p:txEl>
                                          </p:spTgt>
                                        </p:tgtEl>
                                        <p:attrNameLst>
                                          <p:attrName>style.visibility</p:attrName>
                                        </p:attrNameLst>
                                      </p:cBhvr>
                                      <p:to>
                                        <p:strVal val="visible"/>
                                      </p:to>
                                    </p:set>
                                    <p:animEffect transition="in" filter="box(in)">
                                      <p:cBhvr>
                                        <p:cTn id="34" dur="500"/>
                                        <p:tgtEl>
                                          <p:spTgt spid="3369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1267"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1268"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1269"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1271" name="TextBox 9"/>
          <p:cNvSpPr txBox="1">
            <a:spLocks noChangeArrowheads="1"/>
          </p:cNvSpPr>
          <p:nvPr/>
        </p:nvSpPr>
        <p:spPr bwMode="auto">
          <a:xfrm>
            <a:off x="2514600" y="1600200"/>
            <a:ext cx="6629400" cy="1816100"/>
          </a:xfrm>
          <a:prstGeom prst="rect">
            <a:avLst/>
          </a:prstGeom>
          <a:noFill/>
          <a:ln w="9525">
            <a:noFill/>
            <a:miter lim="800000"/>
            <a:headEnd/>
            <a:tailEnd/>
          </a:ln>
        </p:spPr>
        <p:txBody>
          <a:bodyPr>
            <a:spAutoFit/>
          </a:bodyPr>
          <a:lstStyle/>
          <a:p>
            <a:pPr>
              <a:buFontTx/>
              <a:buChar char="-"/>
            </a:pPr>
            <a:r>
              <a:rPr lang="en-US"/>
              <a:t>  </a:t>
            </a:r>
            <a:r>
              <a:rPr lang="en-US">
                <a:solidFill>
                  <a:srgbClr val="CC3300"/>
                </a:solidFill>
              </a:rPr>
              <a:t>Vậy các nguồn nhiệt dùng để làm gì ?</a:t>
            </a:r>
          </a:p>
          <a:p>
            <a:r>
              <a:rPr lang="en-US">
                <a:solidFill>
                  <a:srgbClr val="CC3300"/>
                </a:solidFill>
              </a:rPr>
              <a:t>-   Khí ga hay củi,  than khi cháy hết có còn nhiệt nửa không ?</a:t>
            </a:r>
          </a:p>
          <a:p>
            <a:endParaRPr lang="en-US"/>
          </a:p>
        </p:txBody>
      </p:sp>
      <p:sp>
        <p:nvSpPr>
          <p:cNvPr id="11272" name="TextBox 10"/>
          <p:cNvSpPr txBox="1">
            <a:spLocks noChangeArrowheads="1"/>
          </p:cNvSpPr>
          <p:nvPr/>
        </p:nvSpPr>
        <p:spPr bwMode="auto">
          <a:xfrm>
            <a:off x="2590800" y="3276600"/>
            <a:ext cx="1524000" cy="523875"/>
          </a:xfrm>
          <a:prstGeom prst="rect">
            <a:avLst/>
          </a:prstGeom>
          <a:noFill/>
          <a:ln w="9525">
            <a:noFill/>
            <a:miter lim="800000"/>
            <a:headEnd/>
            <a:tailEnd/>
          </a:ln>
        </p:spPr>
        <p:txBody>
          <a:bodyPr>
            <a:spAutoFit/>
          </a:bodyPr>
          <a:lstStyle/>
          <a:p>
            <a:r>
              <a:rPr lang="en-US">
                <a:solidFill>
                  <a:srgbClr val="993300"/>
                </a:solidFill>
              </a:rPr>
              <a:t>Đáp án:</a:t>
            </a:r>
          </a:p>
        </p:txBody>
      </p:sp>
      <p:sp>
        <p:nvSpPr>
          <p:cNvPr id="11273" name="TextBox 11"/>
          <p:cNvSpPr txBox="1">
            <a:spLocks noChangeArrowheads="1"/>
          </p:cNvSpPr>
          <p:nvPr/>
        </p:nvSpPr>
        <p:spPr bwMode="auto">
          <a:xfrm>
            <a:off x="2514600" y="3962400"/>
            <a:ext cx="6629400" cy="2062163"/>
          </a:xfrm>
          <a:prstGeom prst="rect">
            <a:avLst/>
          </a:prstGeom>
          <a:noFill/>
          <a:ln w="9525">
            <a:noFill/>
            <a:miter lim="800000"/>
            <a:headEnd/>
            <a:tailEnd/>
          </a:ln>
        </p:spPr>
        <p:txBody>
          <a:bodyPr>
            <a:spAutoFit/>
          </a:bodyPr>
          <a:lstStyle/>
          <a:p>
            <a:pPr>
              <a:buFont typeface="Wingdings" pitchFamily="2" charset="2"/>
              <a:buChar char="?"/>
            </a:pPr>
            <a:r>
              <a:rPr lang="en-US">
                <a:solidFill>
                  <a:srgbClr val="000099"/>
                </a:solidFill>
                <a:sym typeface="Wingdings" pitchFamily="2" charset="2"/>
              </a:rPr>
              <a:t> </a:t>
            </a:r>
            <a:r>
              <a:rPr lang="en-US" sz="2400">
                <a:solidFill>
                  <a:srgbClr val="000099"/>
                </a:solidFill>
                <a:sym typeface="Wingdings" pitchFamily="2" charset="2"/>
              </a:rPr>
              <a:t>Các nguồn nhiệt dùng vào việc đun nấu, xấy khô, sưởi ấm,…</a:t>
            </a:r>
          </a:p>
          <a:p>
            <a:r>
              <a:rPr lang="en-US">
                <a:solidFill>
                  <a:srgbClr val="000099"/>
                </a:solidFill>
                <a:sym typeface="Wingdings" pitchFamily="2" charset="2"/>
              </a:rPr>
              <a:t> </a:t>
            </a:r>
            <a:r>
              <a:rPr lang="en-US" sz="2400">
                <a:solidFill>
                  <a:srgbClr val="000099"/>
                </a:solidFill>
                <a:sym typeface="Wingdings" pitchFamily="2" charset="2"/>
              </a:rPr>
              <a:t>Khí ga hay củi, than khi bị cháy hết thì ngọn lửa sẽ tắt, ngọn lửa tắt không còn nguồn nhiệt nửa.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ox(in)">
                                      <p:cBhvr>
                                        <p:cTn id="7" dur="500"/>
                                        <p:tgtEl>
                                          <p:spTgt spid="112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72">
                                            <p:txEl>
                                              <p:pRg st="0" end="0"/>
                                            </p:txEl>
                                          </p:spTgt>
                                        </p:tgtEl>
                                        <p:attrNameLst>
                                          <p:attrName>style.visibility</p:attrName>
                                        </p:attrNameLst>
                                      </p:cBhvr>
                                      <p:to>
                                        <p:strVal val="visible"/>
                                      </p:to>
                                    </p:set>
                                    <p:animEffect transition="in" filter="box(in)">
                                      <p:cBhvr>
                                        <p:cTn id="12" dur="500"/>
                                        <p:tgtEl>
                                          <p:spTgt spid="112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1273">
                                            <p:txEl>
                                              <p:pRg st="0" end="0"/>
                                            </p:txEl>
                                          </p:spTgt>
                                        </p:tgtEl>
                                        <p:attrNameLst>
                                          <p:attrName>style.visibility</p:attrName>
                                        </p:attrNameLst>
                                      </p:cBhvr>
                                      <p:to>
                                        <p:strVal val="visible"/>
                                      </p:to>
                                    </p:set>
                                    <p:anim calcmode="lin" valueType="num">
                                      <p:cBhvr>
                                        <p:cTn id="17" dur="500" fill="hold"/>
                                        <p:tgtEl>
                                          <p:spTgt spid="1127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127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1271">
                                            <p:txEl>
                                              <p:pRg st="1" end="1"/>
                                            </p:txEl>
                                          </p:spTgt>
                                        </p:tgtEl>
                                        <p:attrNameLst>
                                          <p:attrName>style.visibility</p:attrName>
                                        </p:attrNameLst>
                                      </p:cBhvr>
                                      <p:to>
                                        <p:strVal val="visible"/>
                                      </p:to>
                                    </p:set>
                                    <p:anim calcmode="lin" valueType="num">
                                      <p:cBhvr>
                                        <p:cTn id="23" dur="500" fill="hold"/>
                                        <p:tgtEl>
                                          <p:spTgt spid="112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12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1273">
                                            <p:txEl>
                                              <p:pRg st="1" end="1"/>
                                            </p:txEl>
                                          </p:spTgt>
                                        </p:tgtEl>
                                        <p:attrNameLst>
                                          <p:attrName>style.visibility</p:attrName>
                                        </p:attrNameLst>
                                      </p:cBhvr>
                                      <p:to>
                                        <p:strVal val="visible"/>
                                      </p:to>
                                    </p:set>
                                    <p:animEffect transition="in" filter="fade">
                                      <p:cBhvr>
                                        <p:cTn id="29" dur="1000"/>
                                        <p:tgtEl>
                                          <p:spTgt spid="11273">
                                            <p:txEl>
                                              <p:pRg st="1" end="1"/>
                                            </p:txEl>
                                          </p:spTgt>
                                        </p:tgtEl>
                                      </p:cBhvr>
                                    </p:animEffect>
                                    <p:anim calcmode="lin" valueType="num">
                                      <p:cBhvr>
                                        <p:cTn id="30" dur="1000" fill="hold"/>
                                        <p:tgtEl>
                                          <p:spTgt spid="11273">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1273">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27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2291"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2292"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2293"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3319" name="TextBox 6"/>
          <p:cNvSpPr txBox="1">
            <a:spLocks noChangeArrowheads="1"/>
          </p:cNvSpPr>
          <p:nvPr/>
        </p:nvSpPr>
        <p:spPr bwMode="auto">
          <a:xfrm>
            <a:off x="0" y="3276600"/>
            <a:ext cx="25146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2296" name="TextBox 7"/>
          <p:cNvSpPr txBox="1">
            <a:spLocks noChangeArrowheads="1"/>
          </p:cNvSpPr>
          <p:nvPr/>
        </p:nvSpPr>
        <p:spPr bwMode="auto">
          <a:xfrm>
            <a:off x="2514600" y="1752600"/>
            <a:ext cx="6629400" cy="954088"/>
          </a:xfrm>
          <a:prstGeom prst="rect">
            <a:avLst/>
          </a:prstGeom>
          <a:noFill/>
          <a:ln w="9525">
            <a:noFill/>
            <a:miter lim="800000"/>
            <a:headEnd/>
            <a:tailEnd/>
          </a:ln>
        </p:spPr>
        <p:txBody>
          <a:bodyPr>
            <a:spAutoFit/>
          </a:bodyPr>
          <a:lstStyle/>
          <a:p>
            <a:r>
              <a:rPr lang="en-US">
                <a:solidFill>
                  <a:srgbClr val="990000"/>
                </a:solidFill>
              </a:rPr>
              <a:t>+ Nhà em đang sử dụng những nguồn nhiệt nào ?</a:t>
            </a:r>
          </a:p>
        </p:txBody>
      </p:sp>
      <p:sp>
        <p:nvSpPr>
          <p:cNvPr id="12297" name="TextBox 8"/>
          <p:cNvSpPr txBox="1">
            <a:spLocks noChangeArrowheads="1"/>
          </p:cNvSpPr>
          <p:nvPr/>
        </p:nvSpPr>
        <p:spPr bwMode="auto">
          <a:xfrm>
            <a:off x="2667000" y="2743200"/>
            <a:ext cx="14478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12298" name="TextBox 9"/>
          <p:cNvSpPr txBox="1">
            <a:spLocks noChangeArrowheads="1"/>
          </p:cNvSpPr>
          <p:nvPr/>
        </p:nvSpPr>
        <p:spPr bwMode="auto">
          <a:xfrm>
            <a:off x="2514600" y="3352800"/>
            <a:ext cx="6629400" cy="1816100"/>
          </a:xfrm>
          <a:prstGeom prst="rect">
            <a:avLst/>
          </a:prstGeom>
          <a:noFill/>
          <a:ln w="9525">
            <a:noFill/>
            <a:miter lim="800000"/>
            <a:headEnd/>
            <a:tailEnd/>
          </a:ln>
        </p:spPr>
        <p:txBody>
          <a:bodyPr>
            <a:spAutoFit/>
          </a:bodyPr>
          <a:lstStyle/>
          <a:p>
            <a:r>
              <a:rPr lang="en-US">
                <a:solidFill>
                  <a:srgbClr val="000099"/>
                </a:solidFill>
                <a:sym typeface="Wingdings" pitchFamily="2" charset="2"/>
              </a:rPr>
              <a:t> Nhà em đang dùng những nguồn nhiệt: ánh sáng Mặt Trời, bếp củi, bếp điện, bếp than, bếp ga, bàn là, máy sấy tóc, lò sưởi điện,…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 calcmode="lin" valueType="num">
                                      <p:cBhvr>
                                        <p:cTn id="7" dur="1000" fill="hold"/>
                                        <p:tgtEl>
                                          <p:spTgt spid="133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33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3319">
                                            <p:txEl>
                                              <p:pRg st="1" end="1"/>
                                            </p:txEl>
                                          </p:spTgt>
                                        </p:tgtEl>
                                        <p:attrNameLst>
                                          <p:attrName>style.visibility</p:attrName>
                                        </p:attrNameLst>
                                      </p:cBhvr>
                                      <p:to>
                                        <p:strVal val="visible"/>
                                      </p:to>
                                    </p:set>
                                    <p:anim calcmode="lin" valueType="num">
                                      <p:cBhvr>
                                        <p:cTn id="14" dur="1000" fill="hold"/>
                                        <p:tgtEl>
                                          <p:spTgt spid="1331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33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3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2296">
                                            <p:txEl>
                                              <p:pRg st="0" end="0"/>
                                            </p:txEl>
                                          </p:spTgt>
                                        </p:tgtEl>
                                        <p:attrNameLst>
                                          <p:attrName>style.visibility</p:attrName>
                                        </p:attrNameLst>
                                      </p:cBhvr>
                                      <p:to>
                                        <p:strVal val="visible"/>
                                      </p:to>
                                    </p:set>
                                    <p:animEffect transition="in" filter="box(in)">
                                      <p:cBhvr>
                                        <p:cTn id="21" dur="500"/>
                                        <p:tgtEl>
                                          <p:spTgt spid="1229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2297">
                                            <p:txEl>
                                              <p:pRg st="0" end="0"/>
                                            </p:txEl>
                                          </p:spTgt>
                                        </p:tgtEl>
                                        <p:attrNameLst>
                                          <p:attrName>style.visibility</p:attrName>
                                        </p:attrNameLst>
                                      </p:cBhvr>
                                      <p:to>
                                        <p:strVal val="visible"/>
                                      </p:to>
                                    </p:set>
                                    <p:animEffect transition="in" filter="box(in)">
                                      <p:cBhvr>
                                        <p:cTn id="26" dur="500"/>
                                        <p:tgtEl>
                                          <p:spTgt spid="12297">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2298">
                                            <p:txEl>
                                              <p:pRg st="0" end="0"/>
                                            </p:txEl>
                                          </p:spTgt>
                                        </p:tgtEl>
                                        <p:attrNameLst>
                                          <p:attrName>style.visibility</p:attrName>
                                        </p:attrNameLst>
                                      </p:cBhvr>
                                      <p:to>
                                        <p:strVal val="visible"/>
                                      </p:to>
                                    </p:set>
                                    <p:animEffect transition="in" filter="fade">
                                      <p:cBhvr>
                                        <p:cTn id="31" dur="1000"/>
                                        <p:tgtEl>
                                          <p:spTgt spid="12298">
                                            <p:txEl>
                                              <p:pRg st="0" end="0"/>
                                            </p:txEl>
                                          </p:spTgt>
                                        </p:tgtEl>
                                      </p:cBhvr>
                                    </p:animEffect>
                                    <p:anim calcmode="lin" valueType="num">
                                      <p:cBhvr>
                                        <p:cTn id="32" dur="1000" fill="hold"/>
                                        <p:tgtEl>
                                          <p:spTgt spid="12298">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2298">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29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3315"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3316"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3317"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3319" name="TextBox 6"/>
          <p:cNvSpPr txBox="1">
            <a:spLocks noChangeArrowheads="1"/>
          </p:cNvSpPr>
          <p:nvPr/>
        </p:nvSpPr>
        <p:spPr bwMode="auto">
          <a:xfrm>
            <a:off x="2438400" y="1600200"/>
            <a:ext cx="6705600" cy="3540125"/>
          </a:xfrm>
          <a:prstGeom prst="rect">
            <a:avLst/>
          </a:prstGeom>
          <a:noFill/>
          <a:ln w="9525">
            <a:noFill/>
            <a:miter lim="800000"/>
            <a:headEnd/>
            <a:tailEnd/>
          </a:ln>
        </p:spPr>
        <p:txBody>
          <a:bodyPr>
            <a:spAutoFit/>
          </a:bodyPr>
          <a:lstStyle/>
          <a:p>
            <a:r>
              <a:rPr lang="en-US"/>
              <a:t> </a:t>
            </a:r>
            <a:r>
              <a:rPr lang="en-US">
                <a:solidFill>
                  <a:srgbClr val="CC3300"/>
                </a:solidFill>
              </a:rPr>
              <a:t>+ Dựa vào hình 5,6 trang 107 và những hiểu biết của em. Lớp thảo luận nhóm 4 và trả lời câu hỏi sau:</a:t>
            </a:r>
          </a:p>
          <a:p>
            <a:r>
              <a:rPr lang="en-US">
                <a:solidFill>
                  <a:srgbClr val="CC3300"/>
                </a:solidFill>
              </a:rPr>
              <a:t> </a:t>
            </a:r>
            <a:r>
              <a:rPr lang="en-US">
                <a:solidFill>
                  <a:srgbClr val="000099"/>
                </a:solidFill>
              </a:rPr>
              <a:t>1. Hãy nêu những rủi ro, nguy hiểm và cách phòng tránh rủi ro, nguy hiểm khi sử dụng các nguồn nhiệt ?</a:t>
            </a:r>
          </a:p>
          <a:p>
            <a:r>
              <a:rPr lang="en-US">
                <a:solidFill>
                  <a:srgbClr val="000099"/>
                </a:solidFill>
              </a:rPr>
              <a:t> 2. Để đảm bảo an toàn chúng ta phải làm gì ? </a:t>
            </a:r>
          </a:p>
        </p:txBody>
      </p:sp>
      <p:sp>
        <p:nvSpPr>
          <p:cNvPr id="2" name="Rectangle 7"/>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Effect transition="in" filter="box(in)">
                                      <p:cBhvr>
                                        <p:cTn id="7" dur="500"/>
                                        <p:tgtEl>
                                          <p:spTgt spid="133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3319">
                                            <p:txEl>
                                              <p:pRg st="1" end="1"/>
                                            </p:txEl>
                                          </p:spTgt>
                                        </p:tgtEl>
                                        <p:attrNameLst>
                                          <p:attrName>style.visibility</p:attrName>
                                        </p:attrNameLst>
                                      </p:cBhvr>
                                      <p:to>
                                        <p:strVal val="visible"/>
                                      </p:to>
                                    </p:set>
                                    <p:anim calcmode="lin" valueType="num">
                                      <p:cBhvr>
                                        <p:cTn id="12" dur="1000" fill="hold"/>
                                        <p:tgtEl>
                                          <p:spTgt spid="1331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33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319">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13319">
                                            <p:txEl>
                                              <p:pRg st="2" end="2"/>
                                            </p:txEl>
                                          </p:spTgt>
                                        </p:tgtEl>
                                        <p:attrNameLst>
                                          <p:attrName>style.visibility</p:attrName>
                                        </p:attrNameLst>
                                      </p:cBhvr>
                                      <p:to>
                                        <p:strVal val="visible"/>
                                      </p:to>
                                    </p:set>
                                    <p:anim calcmode="lin" valueType="num">
                                      <p:cBhvr>
                                        <p:cTn id="17" dur="1000" fill="hold"/>
                                        <p:tgtEl>
                                          <p:spTgt spid="13319">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331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533400"/>
          <a:ext cx="8686800" cy="6184900"/>
        </p:xfrm>
        <a:graphic>
          <a:graphicData uri="http://schemas.openxmlformats.org/drawingml/2006/table">
            <a:tbl>
              <a:tblPr firstRow="1" bandRow="1">
                <a:tableStyleId>{5C22544A-7EE6-4342-B048-85BDC9FD1C3A}</a:tableStyleId>
              </a:tblPr>
              <a:tblGrid>
                <a:gridCol w="4343400"/>
                <a:gridCol w="4343400"/>
              </a:tblGrid>
              <a:tr h="935066">
                <a:tc>
                  <a:txBody>
                    <a:bodyPr/>
                    <a:lstStyle/>
                    <a:p>
                      <a:pPr algn="ctr"/>
                      <a:r>
                        <a:rPr lang="en-US" sz="2000" b="1" dirty="0" err="1" smtClean="0">
                          <a:solidFill>
                            <a:srgbClr val="993300"/>
                          </a:solidFill>
                        </a:rPr>
                        <a:t>Những</a:t>
                      </a:r>
                      <a:r>
                        <a:rPr lang="en-US" sz="2000" b="1" baseline="0" dirty="0" smtClean="0">
                          <a:solidFill>
                            <a:srgbClr val="993300"/>
                          </a:solidFill>
                        </a:rPr>
                        <a:t> </a:t>
                      </a:r>
                      <a:r>
                        <a:rPr lang="en-US" sz="2000" b="1" baseline="0" dirty="0" err="1" smtClean="0">
                          <a:solidFill>
                            <a:srgbClr val="993300"/>
                          </a:solidFill>
                        </a:rPr>
                        <a:t>rủi</a:t>
                      </a:r>
                      <a:r>
                        <a:rPr lang="en-US" sz="2000" b="1" baseline="0" dirty="0" smtClean="0">
                          <a:solidFill>
                            <a:srgbClr val="993300"/>
                          </a:solidFill>
                        </a:rPr>
                        <a:t> </a:t>
                      </a:r>
                      <a:r>
                        <a:rPr lang="en-US" sz="2000" b="1" baseline="0" dirty="0" err="1" smtClean="0">
                          <a:solidFill>
                            <a:srgbClr val="993300"/>
                          </a:solidFill>
                        </a:rPr>
                        <a:t>ro</a:t>
                      </a:r>
                      <a:r>
                        <a:rPr lang="en-US" sz="2000" b="1" baseline="0" dirty="0" smtClean="0">
                          <a:solidFill>
                            <a:srgbClr val="993300"/>
                          </a:solidFill>
                        </a:rPr>
                        <a:t> </a:t>
                      </a:r>
                      <a:r>
                        <a:rPr lang="en-US" sz="2000" b="1" baseline="0" dirty="0" err="1" smtClean="0">
                          <a:solidFill>
                            <a:srgbClr val="993300"/>
                          </a:solidFill>
                        </a:rPr>
                        <a:t>có</a:t>
                      </a:r>
                      <a:r>
                        <a:rPr lang="en-US" sz="2000" b="1" baseline="0" dirty="0" smtClean="0">
                          <a:solidFill>
                            <a:srgbClr val="993300"/>
                          </a:solidFill>
                        </a:rPr>
                        <a:t> </a:t>
                      </a:r>
                      <a:r>
                        <a:rPr lang="en-US" sz="2000" b="1" baseline="0" dirty="0" err="1" smtClean="0">
                          <a:solidFill>
                            <a:srgbClr val="993300"/>
                          </a:solidFill>
                        </a:rPr>
                        <a:t>thể</a:t>
                      </a:r>
                      <a:r>
                        <a:rPr lang="en-US" sz="2000" b="1" baseline="0" dirty="0" smtClean="0">
                          <a:solidFill>
                            <a:srgbClr val="993300"/>
                          </a:solidFill>
                        </a:rPr>
                        <a:t> </a:t>
                      </a:r>
                      <a:r>
                        <a:rPr lang="en-US" sz="2000" b="1" baseline="0" dirty="0" err="1" smtClean="0">
                          <a:solidFill>
                            <a:srgbClr val="993300"/>
                          </a:solidFill>
                        </a:rPr>
                        <a:t>xảy</a:t>
                      </a:r>
                      <a:r>
                        <a:rPr lang="en-US" sz="2000" b="1" baseline="0" dirty="0" smtClean="0">
                          <a:solidFill>
                            <a:srgbClr val="993300"/>
                          </a:solidFill>
                        </a:rPr>
                        <a:t> </a:t>
                      </a:r>
                      <a:r>
                        <a:rPr lang="en-US" sz="2000" b="1" baseline="0" dirty="0" err="1" smtClean="0">
                          <a:solidFill>
                            <a:srgbClr val="993300"/>
                          </a:solidFill>
                        </a:rPr>
                        <a:t>ra</a:t>
                      </a:r>
                      <a:r>
                        <a:rPr lang="en-US" sz="2000" b="1" baseline="0" dirty="0" smtClean="0">
                          <a:solidFill>
                            <a:srgbClr val="993300"/>
                          </a:solidFill>
                        </a:rPr>
                        <a:t> </a:t>
                      </a:r>
                      <a:r>
                        <a:rPr lang="en-US" sz="2000" b="1" baseline="0" dirty="0" err="1" smtClean="0">
                          <a:solidFill>
                            <a:srgbClr val="993300"/>
                          </a:solidFill>
                        </a:rPr>
                        <a:t>khi</a:t>
                      </a:r>
                      <a:r>
                        <a:rPr lang="en-US" sz="2000" b="1" baseline="0" dirty="0" smtClean="0">
                          <a:solidFill>
                            <a:srgbClr val="993300"/>
                          </a:solidFill>
                        </a:rPr>
                        <a:t> </a:t>
                      </a:r>
                      <a:r>
                        <a:rPr lang="en-US" sz="2000" b="1" baseline="0" dirty="0" err="1" smtClean="0">
                          <a:solidFill>
                            <a:srgbClr val="993300"/>
                          </a:solidFill>
                        </a:rPr>
                        <a:t>sử</a:t>
                      </a:r>
                      <a:r>
                        <a:rPr lang="en-US" sz="2000" b="1" baseline="0" dirty="0" smtClean="0">
                          <a:solidFill>
                            <a:srgbClr val="993300"/>
                          </a:solidFill>
                        </a:rPr>
                        <a:t> </a:t>
                      </a:r>
                      <a:r>
                        <a:rPr lang="en-US" sz="2000" b="1" baseline="0" dirty="0" err="1" smtClean="0">
                          <a:solidFill>
                            <a:srgbClr val="993300"/>
                          </a:solidFill>
                        </a:rPr>
                        <a:t>dụng</a:t>
                      </a:r>
                      <a:r>
                        <a:rPr lang="en-US" sz="2000" b="1" baseline="0" dirty="0" smtClean="0">
                          <a:solidFill>
                            <a:srgbClr val="993300"/>
                          </a:solidFill>
                        </a:rPr>
                        <a:t> </a:t>
                      </a:r>
                      <a:r>
                        <a:rPr lang="en-US" sz="2000" b="1" baseline="0" dirty="0" err="1" smtClean="0">
                          <a:solidFill>
                            <a:srgbClr val="993300"/>
                          </a:solidFill>
                        </a:rPr>
                        <a:t>các</a:t>
                      </a:r>
                      <a:r>
                        <a:rPr lang="en-US" sz="2000" b="1" baseline="0" dirty="0" smtClean="0">
                          <a:solidFill>
                            <a:srgbClr val="993300"/>
                          </a:solidFill>
                        </a:rPr>
                        <a:t> </a:t>
                      </a:r>
                      <a:r>
                        <a:rPr lang="en-US" sz="2000" b="1" baseline="0" dirty="0" err="1" smtClean="0">
                          <a:solidFill>
                            <a:srgbClr val="993300"/>
                          </a:solidFill>
                        </a:rPr>
                        <a:t>nguồn</a:t>
                      </a:r>
                      <a:r>
                        <a:rPr lang="en-US" sz="2000" b="1" baseline="0" dirty="0" smtClean="0">
                          <a:solidFill>
                            <a:srgbClr val="993300"/>
                          </a:solidFill>
                        </a:rPr>
                        <a:t> </a:t>
                      </a:r>
                      <a:r>
                        <a:rPr lang="en-US" sz="2000" b="1" baseline="0" dirty="0" err="1" smtClean="0">
                          <a:solidFill>
                            <a:srgbClr val="993300"/>
                          </a:solidFill>
                        </a:rPr>
                        <a:t>nhiệt</a:t>
                      </a:r>
                      <a:r>
                        <a:rPr lang="en-US" sz="2000" b="1" baseline="0" dirty="0" smtClean="0">
                          <a:solidFill>
                            <a:srgbClr val="993300"/>
                          </a:solidFill>
                        </a:rPr>
                        <a:t>.</a:t>
                      </a:r>
                      <a:endParaRPr lang="en-US" sz="2000" b="1" dirty="0">
                        <a:solidFill>
                          <a:srgbClr val="993300"/>
                        </a:solidFill>
                      </a:endParaRPr>
                    </a:p>
                  </a:txBody>
                  <a:tcPr marT="45717" marB="45717"/>
                </a:tc>
                <a:tc>
                  <a:txBody>
                    <a:bodyPr/>
                    <a:lstStyle/>
                    <a:p>
                      <a:pPr algn="ctr"/>
                      <a:r>
                        <a:rPr lang="en-US" sz="2000" dirty="0" err="1" smtClean="0">
                          <a:solidFill>
                            <a:srgbClr val="993300"/>
                          </a:solidFill>
                        </a:rPr>
                        <a:t>Cách</a:t>
                      </a:r>
                      <a:r>
                        <a:rPr lang="en-US" sz="2000" baseline="0" dirty="0" smtClean="0">
                          <a:solidFill>
                            <a:srgbClr val="993300"/>
                          </a:solidFill>
                        </a:rPr>
                        <a:t> </a:t>
                      </a:r>
                      <a:r>
                        <a:rPr lang="en-US" sz="2000" baseline="0" dirty="0" err="1" smtClean="0">
                          <a:solidFill>
                            <a:srgbClr val="993300"/>
                          </a:solidFill>
                        </a:rPr>
                        <a:t>phòng</a:t>
                      </a:r>
                      <a:r>
                        <a:rPr lang="en-US" sz="2000" baseline="0" dirty="0" smtClean="0">
                          <a:solidFill>
                            <a:srgbClr val="993300"/>
                          </a:solidFill>
                        </a:rPr>
                        <a:t> </a:t>
                      </a:r>
                      <a:r>
                        <a:rPr lang="en-US" sz="2000" baseline="0" dirty="0" err="1" smtClean="0">
                          <a:solidFill>
                            <a:srgbClr val="993300"/>
                          </a:solidFill>
                        </a:rPr>
                        <a:t>tránh</a:t>
                      </a:r>
                      <a:endParaRPr lang="en-US" sz="2000" dirty="0">
                        <a:solidFill>
                          <a:srgbClr val="993300"/>
                        </a:solidFill>
                      </a:endParaRPr>
                    </a:p>
                  </a:txBody>
                  <a:tcPr marT="45717" marB="45717"/>
                </a:tc>
              </a:tr>
              <a:tr h="1151608">
                <a:tc>
                  <a:txBody>
                    <a:bodyPr/>
                    <a:lstStyle/>
                    <a:p>
                      <a:r>
                        <a:rPr lang="en-US" sz="2000" b="0" dirty="0" smtClean="0">
                          <a:solidFill>
                            <a:srgbClr val="000099"/>
                          </a:solidFill>
                          <a:latin typeface="+mn-lt"/>
                        </a:rPr>
                        <a:t>- </a:t>
                      </a:r>
                      <a:r>
                        <a:rPr lang="en-US" sz="2000" b="0" dirty="0" err="1" smtClean="0">
                          <a:solidFill>
                            <a:srgbClr val="000099"/>
                          </a:solidFill>
                          <a:latin typeface="+mn-lt"/>
                        </a:rPr>
                        <a:t>Bị</a:t>
                      </a:r>
                      <a:r>
                        <a:rPr lang="en-US" sz="2000" b="0" baseline="0" dirty="0" smtClean="0">
                          <a:solidFill>
                            <a:srgbClr val="000099"/>
                          </a:solidFill>
                          <a:latin typeface="+mn-lt"/>
                        </a:rPr>
                        <a:t> </a:t>
                      </a:r>
                      <a:r>
                        <a:rPr lang="en-US" sz="2000" b="0" baseline="0" dirty="0" err="1" smtClean="0">
                          <a:solidFill>
                            <a:srgbClr val="000099"/>
                          </a:solidFill>
                          <a:latin typeface="+mn-lt"/>
                        </a:rPr>
                        <a:t>cảm</a:t>
                      </a:r>
                      <a:r>
                        <a:rPr lang="en-US" sz="2000" b="0" baseline="0" dirty="0" smtClean="0">
                          <a:solidFill>
                            <a:srgbClr val="000099"/>
                          </a:solidFill>
                          <a:latin typeface="+mn-lt"/>
                        </a:rPr>
                        <a:t> </a:t>
                      </a:r>
                      <a:r>
                        <a:rPr lang="en-US" sz="2000" b="0" baseline="0" dirty="0" err="1" smtClean="0">
                          <a:solidFill>
                            <a:srgbClr val="000099"/>
                          </a:solidFill>
                          <a:latin typeface="+mn-lt"/>
                        </a:rPr>
                        <a:t>nắng</a:t>
                      </a:r>
                      <a:r>
                        <a:rPr lang="en-US" sz="2000" b="0" baseline="0" dirty="0" smtClean="0">
                          <a:solidFill>
                            <a:srgbClr val="000099"/>
                          </a:solidFill>
                          <a:latin typeface="+mn-lt"/>
                        </a:rPr>
                        <a:t>.</a:t>
                      </a:r>
                      <a:endParaRPr lang="en-US" sz="2000" b="0" dirty="0">
                        <a:solidFill>
                          <a:srgbClr val="000099"/>
                        </a:solidFill>
                        <a:latin typeface="+mn-lt"/>
                      </a:endParaRPr>
                    </a:p>
                  </a:txBody>
                  <a:tcPr marT="45717" marB="45717"/>
                </a:tc>
                <a:tc>
                  <a:txBody>
                    <a:bodyPr/>
                    <a:lstStyle/>
                    <a:p>
                      <a:r>
                        <a:rPr lang="en-US" sz="2000" b="0" dirty="0" smtClean="0">
                          <a:solidFill>
                            <a:srgbClr val="000099"/>
                          </a:solidFill>
                        </a:rPr>
                        <a:t>- Đội</a:t>
                      </a:r>
                      <a:r>
                        <a:rPr lang="en-US" sz="2000" b="0" baseline="0" dirty="0" smtClean="0">
                          <a:solidFill>
                            <a:srgbClr val="000099"/>
                          </a:solidFill>
                        </a:rPr>
                        <a:t> mũ, đeo kính khi đi ra đường. </a:t>
                      </a:r>
                      <a:r>
                        <a:rPr lang="en-US" sz="2000" b="0" baseline="0" dirty="0" err="1" smtClean="0">
                          <a:solidFill>
                            <a:srgbClr val="000099"/>
                          </a:solidFill>
                        </a:rPr>
                        <a:t>Không</a:t>
                      </a:r>
                      <a:r>
                        <a:rPr lang="en-US" sz="2000" b="0" baseline="0" dirty="0" smtClean="0">
                          <a:solidFill>
                            <a:srgbClr val="000099"/>
                          </a:solidFill>
                        </a:rPr>
                        <a:t> </a:t>
                      </a:r>
                      <a:r>
                        <a:rPr lang="en-US" sz="2000" b="0" baseline="0" dirty="0" err="1" smtClean="0">
                          <a:solidFill>
                            <a:srgbClr val="000099"/>
                          </a:solidFill>
                        </a:rPr>
                        <a:t>nên</a:t>
                      </a:r>
                      <a:r>
                        <a:rPr lang="en-US" sz="2000" b="0" baseline="0" dirty="0" smtClean="0">
                          <a:solidFill>
                            <a:srgbClr val="000099"/>
                          </a:solidFill>
                        </a:rPr>
                        <a:t> </a:t>
                      </a:r>
                      <a:r>
                        <a:rPr lang="en-US" sz="2000" b="0" baseline="0" dirty="0" err="1" smtClean="0">
                          <a:solidFill>
                            <a:srgbClr val="000099"/>
                          </a:solidFill>
                        </a:rPr>
                        <a:t>chơi</a:t>
                      </a:r>
                      <a:r>
                        <a:rPr lang="en-US" sz="2000" b="0" baseline="0" dirty="0" smtClean="0">
                          <a:solidFill>
                            <a:srgbClr val="000099"/>
                          </a:solidFill>
                        </a:rPr>
                        <a:t> ở </a:t>
                      </a:r>
                      <a:r>
                        <a:rPr lang="en-US" sz="2000" b="0" baseline="0" dirty="0" err="1" smtClean="0">
                          <a:solidFill>
                            <a:srgbClr val="000099"/>
                          </a:solidFill>
                        </a:rPr>
                        <a:t>chỗ</a:t>
                      </a:r>
                      <a:r>
                        <a:rPr lang="en-US" sz="2000" b="0" baseline="0" dirty="0" smtClean="0">
                          <a:solidFill>
                            <a:srgbClr val="000099"/>
                          </a:solidFill>
                        </a:rPr>
                        <a:t> </a:t>
                      </a:r>
                      <a:r>
                        <a:rPr lang="en-US" sz="2000" b="0" baseline="0" dirty="0" err="1" smtClean="0">
                          <a:solidFill>
                            <a:srgbClr val="000099"/>
                          </a:solidFill>
                        </a:rPr>
                        <a:t>nắng</a:t>
                      </a:r>
                      <a:r>
                        <a:rPr lang="en-US" sz="2000" b="0" baseline="0" dirty="0" smtClean="0">
                          <a:solidFill>
                            <a:srgbClr val="000099"/>
                          </a:solidFill>
                        </a:rPr>
                        <a:t> </a:t>
                      </a:r>
                      <a:r>
                        <a:rPr lang="en-US" sz="2000" b="0" baseline="0" dirty="0" err="1" smtClean="0">
                          <a:solidFill>
                            <a:srgbClr val="000099"/>
                          </a:solidFill>
                        </a:rPr>
                        <a:t>vào</a:t>
                      </a:r>
                      <a:r>
                        <a:rPr lang="en-US" sz="2000" b="0" baseline="0" dirty="0" smtClean="0">
                          <a:solidFill>
                            <a:srgbClr val="000099"/>
                          </a:solidFill>
                        </a:rPr>
                        <a:t> </a:t>
                      </a:r>
                      <a:r>
                        <a:rPr lang="en-US" sz="2000" b="0" baseline="0" dirty="0" err="1" smtClean="0">
                          <a:solidFill>
                            <a:srgbClr val="000099"/>
                          </a:solidFill>
                        </a:rPr>
                        <a:t>buổi</a:t>
                      </a:r>
                      <a:r>
                        <a:rPr lang="en-US" sz="2000" b="0" baseline="0" dirty="0" smtClean="0">
                          <a:solidFill>
                            <a:srgbClr val="000099"/>
                          </a:solidFill>
                        </a:rPr>
                        <a:t> </a:t>
                      </a:r>
                      <a:r>
                        <a:rPr lang="en-US" sz="2000" b="0" baseline="0" dirty="0" err="1" smtClean="0">
                          <a:solidFill>
                            <a:srgbClr val="000099"/>
                          </a:solidFill>
                        </a:rPr>
                        <a:t>trưa</a:t>
                      </a:r>
                      <a:r>
                        <a:rPr lang="en-US" sz="2000" b="0" baseline="0" dirty="0" smtClean="0">
                          <a:solidFill>
                            <a:srgbClr val="000099"/>
                          </a:solidFill>
                        </a:rPr>
                        <a:t>.</a:t>
                      </a:r>
                      <a:endParaRPr lang="en-US" sz="2000" b="0" dirty="0">
                        <a:solidFill>
                          <a:srgbClr val="000099"/>
                        </a:solidFill>
                      </a:endParaRPr>
                    </a:p>
                  </a:txBody>
                  <a:tcPr marT="45717" marB="45717"/>
                </a:tc>
              </a:tr>
              <a:tr h="1151608">
                <a:tc>
                  <a:txBody>
                    <a:bodyPr/>
                    <a:lstStyle/>
                    <a:p>
                      <a:r>
                        <a:rPr lang="en-US" sz="2000" dirty="0" smtClean="0">
                          <a:solidFill>
                            <a:srgbClr val="000099"/>
                          </a:solidFill>
                        </a:rPr>
                        <a:t>- </a:t>
                      </a:r>
                      <a:r>
                        <a:rPr lang="en-US" sz="2000" dirty="0" err="1" smtClean="0">
                          <a:solidFill>
                            <a:srgbClr val="000099"/>
                          </a:solidFill>
                        </a:rPr>
                        <a:t>Bị</a:t>
                      </a:r>
                      <a:r>
                        <a:rPr lang="en-US" sz="2000" baseline="0" dirty="0" smtClean="0">
                          <a:solidFill>
                            <a:srgbClr val="000099"/>
                          </a:solidFill>
                        </a:rPr>
                        <a:t> </a:t>
                      </a:r>
                      <a:r>
                        <a:rPr lang="en-US" sz="2000" baseline="0" dirty="0" err="1" smtClean="0">
                          <a:solidFill>
                            <a:srgbClr val="000099"/>
                          </a:solidFill>
                        </a:rPr>
                        <a:t>bỏng</a:t>
                      </a:r>
                      <a:r>
                        <a:rPr lang="en-US" sz="2000" baseline="0" dirty="0" smtClean="0">
                          <a:solidFill>
                            <a:srgbClr val="000099"/>
                          </a:solidFill>
                        </a:rPr>
                        <a:t> do </a:t>
                      </a:r>
                      <a:r>
                        <a:rPr lang="en-US" sz="2000" baseline="0" dirty="0" err="1" smtClean="0">
                          <a:solidFill>
                            <a:srgbClr val="000099"/>
                          </a:solidFill>
                        </a:rPr>
                        <a:t>chơi</a:t>
                      </a:r>
                      <a:r>
                        <a:rPr lang="en-US" sz="2000" baseline="0" dirty="0" smtClean="0">
                          <a:solidFill>
                            <a:srgbClr val="000099"/>
                          </a:solidFill>
                        </a:rPr>
                        <a:t> </a:t>
                      </a:r>
                      <a:r>
                        <a:rPr lang="en-US" sz="2000" baseline="0" dirty="0" err="1" smtClean="0">
                          <a:solidFill>
                            <a:srgbClr val="000099"/>
                          </a:solidFill>
                        </a:rPr>
                        <a:t>đùa</a:t>
                      </a:r>
                      <a:r>
                        <a:rPr lang="en-US" sz="2000" baseline="0" dirty="0" smtClean="0">
                          <a:solidFill>
                            <a:srgbClr val="000099"/>
                          </a:solidFill>
                        </a:rPr>
                        <a:t> </a:t>
                      </a:r>
                      <a:r>
                        <a:rPr lang="en-US" sz="2000" baseline="0" dirty="0" err="1" smtClean="0">
                          <a:solidFill>
                            <a:srgbClr val="000099"/>
                          </a:solidFill>
                        </a:rPr>
                        <a:t>gần</a:t>
                      </a:r>
                      <a:r>
                        <a:rPr lang="en-US" sz="2000" baseline="0" dirty="0" smtClean="0">
                          <a:solidFill>
                            <a:srgbClr val="000099"/>
                          </a:solidFill>
                        </a:rPr>
                        <a:t> </a:t>
                      </a:r>
                      <a:r>
                        <a:rPr lang="en-US" sz="2000" baseline="0" dirty="0" err="1" smtClean="0">
                          <a:solidFill>
                            <a:srgbClr val="000099"/>
                          </a:solidFill>
                        </a:rPr>
                        <a:t>vật</a:t>
                      </a:r>
                      <a:r>
                        <a:rPr lang="en-US" sz="2000" baseline="0" dirty="0" smtClean="0">
                          <a:solidFill>
                            <a:srgbClr val="000099"/>
                          </a:solidFill>
                        </a:rPr>
                        <a:t> </a:t>
                      </a:r>
                      <a:r>
                        <a:rPr lang="en-US" sz="2000" baseline="0" dirty="0" err="1" smtClean="0">
                          <a:solidFill>
                            <a:srgbClr val="000099"/>
                          </a:solidFill>
                        </a:rPr>
                        <a:t>tỏa</a:t>
                      </a:r>
                      <a:r>
                        <a:rPr lang="en-US" sz="2000" baseline="0" dirty="0" smtClean="0">
                          <a:solidFill>
                            <a:srgbClr val="000099"/>
                          </a:solidFill>
                        </a:rPr>
                        <a:t> </a:t>
                      </a:r>
                      <a:r>
                        <a:rPr lang="en-US" sz="2000" baseline="0" dirty="0" err="1" smtClean="0">
                          <a:solidFill>
                            <a:srgbClr val="000099"/>
                          </a:solidFill>
                        </a:rPr>
                        <a:t>nhiệt</a:t>
                      </a:r>
                      <a:r>
                        <a:rPr lang="en-US" sz="2000" baseline="0" dirty="0" smtClean="0">
                          <a:solidFill>
                            <a:srgbClr val="000099"/>
                          </a:solidFill>
                        </a:rPr>
                        <a:t>: </a:t>
                      </a:r>
                      <a:r>
                        <a:rPr lang="en-US" sz="2000" baseline="0" dirty="0" err="1" smtClean="0">
                          <a:solidFill>
                            <a:srgbClr val="000099"/>
                          </a:solidFill>
                        </a:rPr>
                        <a:t>bàn</a:t>
                      </a:r>
                      <a:r>
                        <a:rPr lang="en-US" sz="2000" baseline="0" dirty="0" smtClean="0">
                          <a:solidFill>
                            <a:srgbClr val="000099"/>
                          </a:solidFill>
                        </a:rPr>
                        <a:t> </a:t>
                      </a:r>
                      <a:r>
                        <a:rPr lang="en-US" sz="2000" baseline="0" dirty="0" err="1" smtClean="0">
                          <a:solidFill>
                            <a:srgbClr val="000099"/>
                          </a:solidFill>
                        </a:rPr>
                        <a:t>là</a:t>
                      </a:r>
                      <a:r>
                        <a:rPr lang="en-US" sz="2000" baseline="0" dirty="0" smtClean="0">
                          <a:solidFill>
                            <a:srgbClr val="000099"/>
                          </a:solidFill>
                        </a:rPr>
                        <a:t>, </a:t>
                      </a:r>
                      <a:r>
                        <a:rPr lang="en-US" sz="2000" baseline="0" dirty="0" err="1" smtClean="0">
                          <a:solidFill>
                            <a:srgbClr val="000099"/>
                          </a:solidFill>
                        </a:rPr>
                        <a:t>bếp</a:t>
                      </a:r>
                      <a:r>
                        <a:rPr lang="en-US" sz="2000" baseline="0" dirty="0" smtClean="0">
                          <a:solidFill>
                            <a:srgbClr val="000099"/>
                          </a:solidFill>
                        </a:rPr>
                        <a:t> </a:t>
                      </a:r>
                      <a:r>
                        <a:rPr lang="en-US" sz="2000" baseline="0" dirty="0" err="1" smtClean="0">
                          <a:solidFill>
                            <a:srgbClr val="000099"/>
                          </a:solidFill>
                        </a:rPr>
                        <a:t>củi</a:t>
                      </a:r>
                      <a:r>
                        <a:rPr lang="en-US" sz="2000" baseline="0" dirty="0" smtClean="0">
                          <a:solidFill>
                            <a:srgbClr val="000099"/>
                          </a:solidFill>
                        </a:rPr>
                        <a:t>, </a:t>
                      </a:r>
                      <a:r>
                        <a:rPr lang="en-US" sz="2000" baseline="0" dirty="0" err="1" smtClean="0">
                          <a:solidFill>
                            <a:srgbClr val="000099"/>
                          </a:solidFill>
                        </a:rPr>
                        <a:t>bếp</a:t>
                      </a:r>
                      <a:r>
                        <a:rPr lang="en-US" sz="2000" baseline="0" dirty="0" smtClean="0">
                          <a:solidFill>
                            <a:srgbClr val="000099"/>
                          </a:solidFill>
                        </a:rPr>
                        <a:t> than, </a:t>
                      </a:r>
                      <a:r>
                        <a:rPr lang="en-US" sz="2000" baseline="0" dirty="0" err="1" smtClean="0">
                          <a:solidFill>
                            <a:srgbClr val="000099"/>
                          </a:solidFill>
                        </a:rPr>
                        <a:t>bếp</a:t>
                      </a:r>
                      <a:r>
                        <a:rPr lang="en-US" sz="2000" baseline="0" dirty="0" smtClean="0">
                          <a:solidFill>
                            <a:srgbClr val="000099"/>
                          </a:solidFill>
                        </a:rPr>
                        <a:t> </a:t>
                      </a:r>
                      <a:r>
                        <a:rPr lang="en-US" sz="2000" baseline="0" dirty="0" err="1" smtClean="0">
                          <a:solidFill>
                            <a:srgbClr val="000099"/>
                          </a:solidFill>
                        </a:rPr>
                        <a:t>điện</a:t>
                      </a:r>
                      <a:r>
                        <a:rPr lang="en-US" sz="2000" baseline="0" dirty="0" smtClean="0">
                          <a:solidFill>
                            <a:srgbClr val="000099"/>
                          </a:solidFill>
                        </a:rPr>
                        <a:t>,...</a:t>
                      </a:r>
                      <a:endParaRPr lang="en-US" sz="2000" dirty="0">
                        <a:solidFill>
                          <a:srgbClr val="000099"/>
                        </a:solidFill>
                      </a:endParaRPr>
                    </a:p>
                  </a:txBody>
                  <a:tcPr marT="45717" marB="45717"/>
                </a:tc>
                <a:tc>
                  <a:txBody>
                    <a:bodyPr/>
                    <a:lstStyle/>
                    <a:p>
                      <a:r>
                        <a:rPr lang="en-US" sz="2000" dirty="0" smtClean="0">
                          <a:solidFill>
                            <a:srgbClr val="000099"/>
                          </a:solidFill>
                        </a:rPr>
                        <a:t>- </a:t>
                      </a:r>
                      <a:r>
                        <a:rPr lang="en-US" sz="2000" dirty="0" err="1" smtClean="0">
                          <a:solidFill>
                            <a:srgbClr val="000099"/>
                          </a:solidFill>
                        </a:rPr>
                        <a:t>Không</a:t>
                      </a:r>
                      <a:r>
                        <a:rPr lang="en-US" sz="2000" baseline="0" dirty="0" smtClean="0">
                          <a:solidFill>
                            <a:srgbClr val="000099"/>
                          </a:solidFill>
                        </a:rPr>
                        <a:t> </a:t>
                      </a:r>
                      <a:r>
                        <a:rPr lang="en-US" sz="2000" baseline="0" dirty="0" err="1" smtClean="0">
                          <a:solidFill>
                            <a:srgbClr val="000099"/>
                          </a:solidFill>
                        </a:rPr>
                        <a:t>nên</a:t>
                      </a:r>
                      <a:r>
                        <a:rPr lang="en-US" sz="2000" baseline="0" dirty="0" smtClean="0">
                          <a:solidFill>
                            <a:srgbClr val="000099"/>
                          </a:solidFill>
                        </a:rPr>
                        <a:t> </a:t>
                      </a:r>
                      <a:r>
                        <a:rPr lang="en-US" sz="2000" baseline="0" dirty="0" err="1" smtClean="0">
                          <a:solidFill>
                            <a:srgbClr val="000099"/>
                          </a:solidFill>
                        </a:rPr>
                        <a:t>chơi</a:t>
                      </a:r>
                      <a:r>
                        <a:rPr lang="en-US" sz="2000" baseline="0" dirty="0" smtClean="0">
                          <a:solidFill>
                            <a:srgbClr val="000099"/>
                          </a:solidFill>
                        </a:rPr>
                        <a:t> </a:t>
                      </a:r>
                      <a:r>
                        <a:rPr lang="en-US" sz="2000" baseline="0" dirty="0" err="1" smtClean="0">
                          <a:solidFill>
                            <a:srgbClr val="000099"/>
                          </a:solidFill>
                        </a:rPr>
                        <a:t>đùa</a:t>
                      </a:r>
                      <a:r>
                        <a:rPr lang="en-US" sz="2000" baseline="0" dirty="0" smtClean="0">
                          <a:solidFill>
                            <a:srgbClr val="000099"/>
                          </a:solidFill>
                        </a:rPr>
                        <a:t> </a:t>
                      </a:r>
                      <a:r>
                        <a:rPr lang="en-US" sz="2000" baseline="0" dirty="0" err="1" smtClean="0">
                          <a:solidFill>
                            <a:srgbClr val="000099"/>
                          </a:solidFill>
                        </a:rPr>
                        <a:t>gần</a:t>
                      </a:r>
                      <a:r>
                        <a:rPr lang="en-US" sz="2000" baseline="0" dirty="0" smtClean="0">
                          <a:solidFill>
                            <a:srgbClr val="000099"/>
                          </a:solidFill>
                        </a:rPr>
                        <a:t> </a:t>
                      </a:r>
                      <a:r>
                        <a:rPr lang="en-US" sz="2000" baseline="0" dirty="0" err="1" smtClean="0">
                          <a:solidFill>
                            <a:srgbClr val="000099"/>
                          </a:solidFill>
                        </a:rPr>
                        <a:t>bàn</a:t>
                      </a:r>
                      <a:r>
                        <a:rPr lang="en-US" sz="2000" baseline="0" dirty="0" smtClean="0">
                          <a:solidFill>
                            <a:srgbClr val="000099"/>
                          </a:solidFill>
                        </a:rPr>
                        <a:t> </a:t>
                      </a:r>
                      <a:r>
                        <a:rPr lang="en-US" sz="2000" baseline="0" dirty="0" err="1" smtClean="0">
                          <a:solidFill>
                            <a:srgbClr val="000099"/>
                          </a:solidFill>
                        </a:rPr>
                        <a:t>là</a:t>
                      </a:r>
                      <a:r>
                        <a:rPr lang="en-US" sz="2000" baseline="0" dirty="0" smtClean="0">
                          <a:solidFill>
                            <a:srgbClr val="000099"/>
                          </a:solidFill>
                        </a:rPr>
                        <a:t>, </a:t>
                      </a:r>
                      <a:r>
                        <a:rPr lang="en-US" sz="2000" baseline="0" dirty="0" err="1" smtClean="0">
                          <a:solidFill>
                            <a:srgbClr val="000099"/>
                          </a:solidFill>
                        </a:rPr>
                        <a:t>bếp</a:t>
                      </a:r>
                      <a:r>
                        <a:rPr lang="en-US" sz="2000" baseline="0" dirty="0" smtClean="0">
                          <a:solidFill>
                            <a:srgbClr val="000099"/>
                          </a:solidFill>
                        </a:rPr>
                        <a:t> </a:t>
                      </a:r>
                      <a:r>
                        <a:rPr lang="en-US" sz="2000" baseline="0" dirty="0" err="1" smtClean="0">
                          <a:solidFill>
                            <a:srgbClr val="000099"/>
                          </a:solidFill>
                        </a:rPr>
                        <a:t>củi</a:t>
                      </a:r>
                      <a:r>
                        <a:rPr lang="en-US" sz="2000" baseline="0" dirty="0" smtClean="0">
                          <a:solidFill>
                            <a:srgbClr val="000099"/>
                          </a:solidFill>
                        </a:rPr>
                        <a:t>, </a:t>
                      </a:r>
                      <a:r>
                        <a:rPr lang="en-US" sz="2000" baseline="0" dirty="0" err="1" smtClean="0">
                          <a:solidFill>
                            <a:srgbClr val="000099"/>
                          </a:solidFill>
                        </a:rPr>
                        <a:t>bếp</a:t>
                      </a:r>
                      <a:r>
                        <a:rPr lang="en-US" sz="2000" baseline="0" dirty="0" smtClean="0">
                          <a:solidFill>
                            <a:srgbClr val="000099"/>
                          </a:solidFill>
                        </a:rPr>
                        <a:t> than, </a:t>
                      </a:r>
                      <a:r>
                        <a:rPr lang="en-US" sz="2000" baseline="0" dirty="0" err="1" smtClean="0">
                          <a:solidFill>
                            <a:srgbClr val="000099"/>
                          </a:solidFill>
                        </a:rPr>
                        <a:t>bếp</a:t>
                      </a:r>
                      <a:r>
                        <a:rPr lang="en-US" sz="2000" baseline="0" dirty="0" smtClean="0">
                          <a:solidFill>
                            <a:srgbClr val="000099"/>
                          </a:solidFill>
                        </a:rPr>
                        <a:t> </a:t>
                      </a:r>
                      <a:r>
                        <a:rPr lang="en-US" sz="2000" baseline="0" dirty="0" err="1" smtClean="0">
                          <a:solidFill>
                            <a:srgbClr val="000099"/>
                          </a:solidFill>
                        </a:rPr>
                        <a:t>điện</a:t>
                      </a:r>
                      <a:r>
                        <a:rPr lang="en-US" sz="2000" baseline="0" dirty="0" smtClean="0">
                          <a:solidFill>
                            <a:srgbClr val="000099"/>
                          </a:solidFill>
                        </a:rPr>
                        <a:t> </a:t>
                      </a:r>
                      <a:r>
                        <a:rPr lang="en-US" sz="2000" baseline="0" dirty="0" err="1" smtClean="0">
                          <a:solidFill>
                            <a:srgbClr val="000099"/>
                          </a:solidFill>
                        </a:rPr>
                        <a:t>đang</a:t>
                      </a:r>
                      <a:r>
                        <a:rPr lang="en-US" sz="2000" baseline="0" dirty="0" smtClean="0">
                          <a:solidFill>
                            <a:srgbClr val="000099"/>
                          </a:solidFill>
                        </a:rPr>
                        <a:t> </a:t>
                      </a:r>
                      <a:r>
                        <a:rPr lang="en-US" sz="2000" baseline="0" dirty="0" err="1" smtClean="0">
                          <a:solidFill>
                            <a:srgbClr val="000099"/>
                          </a:solidFill>
                        </a:rPr>
                        <a:t>sử</a:t>
                      </a:r>
                      <a:r>
                        <a:rPr lang="en-US" sz="2000" baseline="0" dirty="0" smtClean="0">
                          <a:solidFill>
                            <a:srgbClr val="000099"/>
                          </a:solidFill>
                        </a:rPr>
                        <a:t> </a:t>
                      </a:r>
                      <a:r>
                        <a:rPr lang="en-US" sz="2000" baseline="0" dirty="0" err="1" smtClean="0">
                          <a:solidFill>
                            <a:srgbClr val="000099"/>
                          </a:solidFill>
                        </a:rPr>
                        <a:t>dụng</a:t>
                      </a:r>
                      <a:r>
                        <a:rPr lang="en-US" sz="2000" baseline="0" dirty="0" smtClean="0">
                          <a:solidFill>
                            <a:srgbClr val="000099"/>
                          </a:solidFill>
                        </a:rPr>
                        <a:t>,…</a:t>
                      </a:r>
                      <a:endParaRPr lang="en-US" sz="2000" dirty="0">
                        <a:solidFill>
                          <a:srgbClr val="000099"/>
                        </a:solidFill>
                      </a:endParaRPr>
                    </a:p>
                  </a:txBody>
                  <a:tcPr marT="45717" marB="45717"/>
                </a:tc>
              </a:tr>
              <a:tr h="935066">
                <a:tc>
                  <a:txBody>
                    <a:bodyPr/>
                    <a:lstStyle/>
                    <a:p>
                      <a:r>
                        <a:rPr lang="en-US" sz="2000" dirty="0" smtClean="0">
                          <a:solidFill>
                            <a:srgbClr val="000099"/>
                          </a:solidFill>
                        </a:rPr>
                        <a:t>- </a:t>
                      </a:r>
                      <a:r>
                        <a:rPr lang="en-US" sz="2000" dirty="0" err="1" smtClean="0">
                          <a:solidFill>
                            <a:srgbClr val="000099"/>
                          </a:solidFill>
                        </a:rPr>
                        <a:t>Bị</a:t>
                      </a:r>
                      <a:r>
                        <a:rPr lang="en-US" sz="2000" baseline="0" dirty="0" smtClean="0">
                          <a:solidFill>
                            <a:srgbClr val="000099"/>
                          </a:solidFill>
                        </a:rPr>
                        <a:t> </a:t>
                      </a:r>
                      <a:r>
                        <a:rPr lang="en-US" sz="2000" baseline="0" dirty="0" err="1" smtClean="0">
                          <a:solidFill>
                            <a:srgbClr val="000099"/>
                          </a:solidFill>
                        </a:rPr>
                        <a:t>bỏng</a:t>
                      </a:r>
                      <a:r>
                        <a:rPr lang="en-US" sz="2000" baseline="0" dirty="0" smtClean="0">
                          <a:solidFill>
                            <a:srgbClr val="000099"/>
                          </a:solidFill>
                        </a:rPr>
                        <a:t> do </a:t>
                      </a:r>
                      <a:r>
                        <a:rPr lang="en-US" sz="2000" baseline="0" dirty="0" err="1" smtClean="0">
                          <a:solidFill>
                            <a:srgbClr val="000099"/>
                          </a:solidFill>
                        </a:rPr>
                        <a:t>bê</a:t>
                      </a:r>
                      <a:r>
                        <a:rPr lang="en-US" sz="2000" baseline="0" dirty="0" smtClean="0">
                          <a:solidFill>
                            <a:srgbClr val="000099"/>
                          </a:solidFill>
                        </a:rPr>
                        <a:t> </a:t>
                      </a:r>
                      <a:r>
                        <a:rPr lang="en-US" sz="2000" baseline="0" dirty="0" err="1" smtClean="0">
                          <a:solidFill>
                            <a:srgbClr val="000099"/>
                          </a:solidFill>
                        </a:rPr>
                        <a:t>nồi</a:t>
                      </a:r>
                      <a:r>
                        <a:rPr lang="en-US" sz="2000" baseline="0" dirty="0" smtClean="0">
                          <a:solidFill>
                            <a:srgbClr val="000099"/>
                          </a:solidFill>
                        </a:rPr>
                        <a:t>, </a:t>
                      </a:r>
                      <a:r>
                        <a:rPr lang="en-US" sz="2000" baseline="0" dirty="0" err="1" smtClean="0">
                          <a:solidFill>
                            <a:srgbClr val="000099"/>
                          </a:solidFill>
                        </a:rPr>
                        <a:t>xoong</a:t>
                      </a:r>
                      <a:r>
                        <a:rPr lang="en-US" sz="2000" baseline="0" dirty="0" smtClean="0">
                          <a:solidFill>
                            <a:srgbClr val="000099"/>
                          </a:solidFill>
                        </a:rPr>
                        <a:t> , </a:t>
                      </a:r>
                      <a:r>
                        <a:rPr lang="en-US" sz="2000" baseline="0" dirty="0" err="1" smtClean="0">
                          <a:solidFill>
                            <a:srgbClr val="000099"/>
                          </a:solidFill>
                        </a:rPr>
                        <a:t>ấm</a:t>
                      </a:r>
                      <a:r>
                        <a:rPr lang="en-US" sz="2000" baseline="0" dirty="0" smtClean="0">
                          <a:solidFill>
                            <a:srgbClr val="000099"/>
                          </a:solidFill>
                        </a:rPr>
                        <a:t> </a:t>
                      </a:r>
                      <a:r>
                        <a:rPr lang="en-US" sz="2000" baseline="0" dirty="0" err="1" smtClean="0">
                          <a:solidFill>
                            <a:srgbClr val="000099"/>
                          </a:solidFill>
                        </a:rPr>
                        <a:t>ra</a:t>
                      </a:r>
                      <a:r>
                        <a:rPr lang="en-US" sz="2000" baseline="0" dirty="0" smtClean="0">
                          <a:solidFill>
                            <a:srgbClr val="000099"/>
                          </a:solidFill>
                        </a:rPr>
                        <a:t> </a:t>
                      </a:r>
                      <a:r>
                        <a:rPr lang="en-US" sz="2000" baseline="0" dirty="0" err="1" smtClean="0">
                          <a:solidFill>
                            <a:srgbClr val="000099"/>
                          </a:solidFill>
                        </a:rPr>
                        <a:t>khỏi</a:t>
                      </a:r>
                      <a:r>
                        <a:rPr lang="en-US" sz="2000" baseline="0" dirty="0" smtClean="0">
                          <a:solidFill>
                            <a:srgbClr val="000099"/>
                          </a:solidFill>
                        </a:rPr>
                        <a:t> </a:t>
                      </a:r>
                      <a:r>
                        <a:rPr lang="en-US" sz="2000" baseline="0" dirty="0" err="1" smtClean="0">
                          <a:solidFill>
                            <a:srgbClr val="000099"/>
                          </a:solidFill>
                        </a:rPr>
                        <a:t>nguồn</a:t>
                      </a:r>
                      <a:r>
                        <a:rPr lang="en-US" sz="2000" baseline="0" dirty="0" smtClean="0">
                          <a:solidFill>
                            <a:srgbClr val="000099"/>
                          </a:solidFill>
                        </a:rPr>
                        <a:t> </a:t>
                      </a:r>
                      <a:r>
                        <a:rPr lang="en-US" sz="2000" baseline="0" dirty="0" err="1" smtClean="0">
                          <a:solidFill>
                            <a:srgbClr val="000099"/>
                          </a:solidFill>
                        </a:rPr>
                        <a:t>nhiệt</a:t>
                      </a:r>
                      <a:r>
                        <a:rPr lang="en-US" sz="2000" baseline="0" dirty="0" smtClean="0">
                          <a:solidFill>
                            <a:srgbClr val="000099"/>
                          </a:solidFill>
                        </a:rPr>
                        <a:t>.</a:t>
                      </a:r>
                      <a:endParaRPr lang="en-US" sz="2000" dirty="0">
                        <a:solidFill>
                          <a:srgbClr val="000099"/>
                        </a:solidFill>
                      </a:endParaRPr>
                    </a:p>
                  </a:txBody>
                  <a:tcPr marT="45717" marB="45717"/>
                </a:tc>
                <a:tc>
                  <a:txBody>
                    <a:bodyPr/>
                    <a:lstStyle/>
                    <a:p>
                      <a:r>
                        <a:rPr lang="en-US" sz="2000" dirty="0" smtClean="0">
                          <a:solidFill>
                            <a:srgbClr val="000099"/>
                          </a:solidFill>
                        </a:rPr>
                        <a:t>- </a:t>
                      </a:r>
                      <a:r>
                        <a:rPr lang="en-US" sz="2000" dirty="0" err="1" smtClean="0">
                          <a:solidFill>
                            <a:srgbClr val="000099"/>
                          </a:solidFill>
                        </a:rPr>
                        <a:t>Dùng</a:t>
                      </a:r>
                      <a:r>
                        <a:rPr lang="en-US" sz="2000" baseline="0" dirty="0" smtClean="0">
                          <a:solidFill>
                            <a:srgbClr val="000099"/>
                          </a:solidFill>
                        </a:rPr>
                        <a:t> </a:t>
                      </a:r>
                      <a:r>
                        <a:rPr lang="en-US" sz="2000" baseline="0" dirty="0" err="1" smtClean="0">
                          <a:solidFill>
                            <a:srgbClr val="000099"/>
                          </a:solidFill>
                        </a:rPr>
                        <a:t>lót</a:t>
                      </a:r>
                      <a:r>
                        <a:rPr lang="en-US" sz="2000" baseline="0" dirty="0" smtClean="0">
                          <a:solidFill>
                            <a:srgbClr val="000099"/>
                          </a:solidFill>
                        </a:rPr>
                        <a:t> </a:t>
                      </a:r>
                      <a:r>
                        <a:rPr lang="en-US" sz="2000" baseline="0" dirty="0" err="1" smtClean="0">
                          <a:solidFill>
                            <a:srgbClr val="000099"/>
                          </a:solidFill>
                        </a:rPr>
                        <a:t>tay</a:t>
                      </a:r>
                      <a:r>
                        <a:rPr lang="en-US" sz="2000" baseline="0" dirty="0" smtClean="0">
                          <a:solidFill>
                            <a:srgbClr val="000099"/>
                          </a:solidFill>
                        </a:rPr>
                        <a:t> </a:t>
                      </a:r>
                      <a:r>
                        <a:rPr lang="en-US" sz="2000" baseline="0" dirty="0" err="1" smtClean="0">
                          <a:solidFill>
                            <a:srgbClr val="000099"/>
                          </a:solidFill>
                        </a:rPr>
                        <a:t>khi</a:t>
                      </a:r>
                      <a:r>
                        <a:rPr lang="en-US" sz="2000" baseline="0" dirty="0" smtClean="0">
                          <a:solidFill>
                            <a:srgbClr val="000099"/>
                          </a:solidFill>
                        </a:rPr>
                        <a:t> </a:t>
                      </a:r>
                      <a:r>
                        <a:rPr lang="en-US" sz="2000" baseline="0" dirty="0" err="1" smtClean="0">
                          <a:solidFill>
                            <a:srgbClr val="000099"/>
                          </a:solidFill>
                        </a:rPr>
                        <a:t>bê</a:t>
                      </a:r>
                      <a:r>
                        <a:rPr lang="en-US" sz="2000" baseline="0" dirty="0" smtClean="0">
                          <a:solidFill>
                            <a:srgbClr val="000099"/>
                          </a:solidFill>
                        </a:rPr>
                        <a:t> </a:t>
                      </a:r>
                      <a:r>
                        <a:rPr lang="en-US" sz="2000" baseline="0" dirty="0" err="1" smtClean="0">
                          <a:solidFill>
                            <a:srgbClr val="000099"/>
                          </a:solidFill>
                        </a:rPr>
                        <a:t>nồi</a:t>
                      </a:r>
                      <a:r>
                        <a:rPr lang="en-US" sz="2000" baseline="0" dirty="0" smtClean="0">
                          <a:solidFill>
                            <a:srgbClr val="000099"/>
                          </a:solidFill>
                        </a:rPr>
                        <a:t>, </a:t>
                      </a:r>
                      <a:r>
                        <a:rPr lang="en-US" sz="2000" baseline="0" dirty="0" err="1" smtClean="0">
                          <a:solidFill>
                            <a:srgbClr val="000099"/>
                          </a:solidFill>
                        </a:rPr>
                        <a:t>xoong</a:t>
                      </a:r>
                      <a:r>
                        <a:rPr lang="en-US" sz="2000" baseline="0" dirty="0" smtClean="0">
                          <a:solidFill>
                            <a:srgbClr val="000099"/>
                          </a:solidFill>
                        </a:rPr>
                        <a:t> </a:t>
                      </a:r>
                      <a:r>
                        <a:rPr lang="en-US" sz="2000" baseline="0" dirty="0" err="1" smtClean="0">
                          <a:solidFill>
                            <a:srgbClr val="000099"/>
                          </a:solidFill>
                        </a:rPr>
                        <a:t>ấm</a:t>
                      </a:r>
                      <a:r>
                        <a:rPr lang="en-US" sz="2000" baseline="0" dirty="0" smtClean="0">
                          <a:solidFill>
                            <a:srgbClr val="000099"/>
                          </a:solidFill>
                        </a:rPr>
                        <a:t> </a:t>
                      </a:r>
                      <a:r>
                        <a:rPr lang="en-US" sz="2000" baseline="0" dirty="0" err="1" smtClean="0">
                          <a:solidFill>
                            <a:srgbClr val="000099"/>
                          </a:solidFill>
                        </a:rPr>
                        <a:t>ra</a:t>
                      </a:r>
                      <a:r>
                        <a:rPr lang="en-US" sz="2000" baseline="0" dirty="0" smtClean="0">
                          <a:solidFill>
                            <a:srgbClr val="000099"/>
                          </a:solidFill>
                        </a:rPr>
                        <a:t> </a:t>
                      </a:r>
                      <a:r>
                        <a:rPr lang="en-US" sz="2000" baseline="0" dirty="0" err="1" smtClean="0">
                          <a:solidFill>
                            <a:srgbClr val="000099"/>
                          </a:solidFill>
                        </a:rPr>
                        <a:t>khỏi</a:t>
                      </a:r>
                      <a:r>
                        <a:rPr lang="en-US" sz="2000" baseline="0" dirty="0" smtClean="0">
                          <a:solidFill>
                            <a:srgbClr val="000099"/>
                          </a:solidFill>
                        </a:rPr>
                        <a:t> </a:t>
                      </a:r>
                      <a:r>
                        <a:rPr lang="en-US" sz="2000" baseline="0" dirty="0" err="1" smtClean="0">
                          <a:solidFill>
                            <a:srgbClr val="000099"/>
                          </a:solidFill>
                        </a:rPr>
                        <a:t>nguồn</a:t>
                      </a:r>
                      <a:r>
                        <a:rPr lang="en-US" sz="2000" baseline="0" dirty="0" smtClean="0">
                          <a:solidFill>
                            <a:srgbClr val="000099"/>
                          </a:solidFill>
                        </a:rPr>
                        <a:t> </a:t>
                      </a:r>
                      <a:r>
                        <a:rPr lang="en-US" sz="2000" baseline="0" dirty="0" err="1" smtClean="0">
                          <a:solidFill>
                            <a:srgbClr val="000099"/>
                          </a:solidFill>
                        </a:rPr>
                        <a:t>nhiệt</a:t>
                      </a:r>
                      <a:r>
                        <a:rPr lang="en-US" sz="2000" baseline="0" dirty="0" smtClean="0">
                          <a:solidFill>
                            <a:srgbClr val="000099"/>
                          </a:solidFill>
                        </a:rPr>
                        <a:t>.</a:t>
                      </a:r>
                      <a:endParaRPr lang="en-US" sz="2000" dirty="0">
                        <a:solidFill>
                          <a:srgbClr val="000099"/>
                        </a:solidFill>
                      </a:endParaRPr>
                    </a:p>
                  </a:txBody>
                  <a:tcPr marT="45717" marB="45717"/>
                </a:tc>
              </a:tr>
              <a:tr h="100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99"/>
                          </a:solidFill>
                        </a:rPr>
                        <a:t>- </a:t>
                      </a:r>
                      <a:r>
                        <a:rPr lang="en-US" sz="2000" dirty="0" err="1" smtClean="0">
                          <a:solidFill>
                            <a:srgbClr val="000099"/>
                          </a:solidFill>
                        </a:rPr>
                        <a:t>Cháy</a:t>
                      </a:r>
                      <a:r>
                        <a:rPr lang="en-US" sz="2000" baseline="0" dirty="0" smtClean="0">
                          <a:solidFill>
                            <a:srgbClr val="000099"/>
                          </a:solidFill>
                        </a:rPr>
                        <a:t> </a:t>
                      </a:r>
                      <a:r>
                        <a:rPr lang="en-US" sz="2000" baseline="0" dirty="0" err="1" smtClean="0">
                          <a:solidFill>
                            <a:srgbClr val="000099"/>
                          </a:solidFill>
                        </a:rPr>
                        <a:t>các</a:t>
                      </a:r>
                      <a:r>
                        <a:rPr lang="en-US" sz="2000" baseline="0" dirty="0" smtClean="0">
                          <a:solidFill>
                            <a:srgbClr val="000099"/>
                          </a:solidFill>
                        </a:rPr>
                        <a:t> </a:t>
                      </a:r>
                      <a:r>
                        <a:rPr lang="en-US" sz="2000" baseline="0" dirty="0" err="1" smtClean="0">
                          <a:solidFill>
                            <a:srgbClr val="000099"/>
                          </a:solidFill>
                        </a:rPr>
                        <a:t>đồ</a:t>
                      </a:r>
                      <a:r>
                        <a:rPr lang="en-US" sz="2000" baseline="0" dirty="0" smtClean="0">
                          <a:solidFill>
                            <a:srgbClr val="000099"/>
                          </a:solidFill>
                        </a:rPr>
                        <a:t> </a:t>
                      </a:r>
                      <a:r>
                        <a:rPr lang="en-US" sz="2000" baseline="0" dirty="0" err="1" smtClean="0">
                          <a:solidFill>
                            <a:srgbClr val="000099"/>
                          </a:solidFill>
                        </a:rPr>
                        <a:t>vật</a:t>
                      </a:r>
                      <a:r>
                        <a:rPr lang="en-US" sz="2000" baseline="0" dirty="0" smtClean="0">
                          <a:solidFill>
                            <a:srgbClr val="000099"/>
                          </a:solidFill>
                        </a:rPr>
                        <a:t> do </a:t>
                      </a:r>
                      <a:r>
                        <a:rPr lang="en-US" sz="2000" baseline="0" dirty="0" err="1" smtClean="0">
                          <a:solidFill>
                            <a:srgbClr val="000099"/>
                          </a:solidFill>
                        </a:rPr>
                        <a:t>để</a:t>
                      </a:r>
                      <a:r>
                        <a:rPr lang="en-US" sz="2000" baseline="0" dirty="0" smtClean="0">
                          <a:solidFill>
                            <a:srgbClr val="000099"/>
                          </a:solidFill>
                        </a:rPr>
                        <a:t> </a:t>
                      </a:r>
                      <a:r>
                        <a:rPr lang="en-US" sz="2000" baseline="0" dirty="0" err="1" smtClean="0">
                          <a:solidFill>
                            <a:srgbClr val="000099"/>
                          </a:solidFill>
                        </a:rPr>
                        <a:t>gần</a:t>
                      </a:r>
                      <a:r>
                        <a:rPr lang="en-US" sz="2000" baseline="0" dirty="0" smtClean="0">
                          <a:solidFill>
                            <a:srgbClr val="000099"/>
                          </a:solidFill>
                        </a:rPr>
                        <a:t> </a:t>
                      </a:r>
                      <a:r>
                        <a:rPr lang="en-US" sz="2000" baseline="0" dirty="0" err="1" smtClean="0">
                          <a:solidFill>
                            <a:srgbClr val="000099"/>
                          </a:solidFill>
                        </a:rPr>
                        <a:t>bếp</a:t>
                      </a:r>
                      <a:r>
                        <a:rPr lang="en-US" sz="2000" baseline="0" dirty="0" smtClean="0">
                          <a:solidFill>
                            <a:srgbClr val="000099"/>
                          </a:solidFill>
                        </a:rPr>
                        <a:t> than, </a:t>
                      </a:r>
                      <a:r>
                        <a:rPr lang="en-US" sz="2000" baseline="0" dirty="0" err="1" smtClean="0">
                          <a:solidFill>
                            <a:srgbClr val="000099"/>
                          </a:solidFill>
                        </a:rPr>
                        <a:t>bếp</a:t>
                      </a:r>
                      <a:r>
                        <a:rPr lang="en-US" sz="2000" baseline="0" dirty="0" smtClean="0">
                          <a:solidFill>
                            <a:srgbClr val="000099"/>
                          </a:solidFill>
                        </a:rPr>
                        <a:t> </a:t>
                      </a:r>
                      <a:r>
                        <a:rPr lang="en-US" sz="2000" baseline="0" dirty="0" err="1" smtClean="0">
                          <a:solidFill>
                            <a:srgbClr val="000099"/>
                          </a:solidFill>
                        </a:rPr>
                        <a:t>củi</a:t>
                      </a:r>
                      <a:r>
                        <a:rPr lang="en-US" sz="2000" baseline="0" dirty="0" smtClean="0">
                          <a:solidFill>
                            <a:srgbClr val="000099"/>
                          </a:solidFill>
                        </a:rPr>
                        <a:t>.</a:t>
                      </a:r>
                      <a:endParaRPr lang="en-US" sz="2000" dirty="0" smtClean="0">
                        <a:solidFill>
                          <a:srgbClr val="000099"/>
                        </a:solidFill>
                      </a:endParaRPr>
                    </a:p>
                    <a:p>
                      <a:endParaRPr lang="en-US" sz="2000"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99"/>
                          </a:solidFill>
                        </a:rPr>
                        <a:t>- </a:t>
                      </a:r>
                      <a:r>
                        <a:rPr lang="en-US" sz="2000" dirty="0" err="1" smtClean="0">
                          <a:solidFill>
                            <a:srgbClr val="000099"/>
                          </a:solidFill>
                        </a:rPr>
                        <a:t>Không</a:t>
                      </a:r>
                      <a:r>
                        <a:rPr lang="en-US" sz="2000" baseline="0" dirty="0" smtClean="0">
                          <a:solidFill>
                            <a:srgbClr val="000099"/>
                          </a:solidFill>
                        </a:rPr>
                        <a:t> </a:t>
                      </a:r>
                      <a:r>
                        <a:rPr lang="en-US" sz="2000" baseline="0" dirty="0" err="1" smtClean="0">
                          <a:solidFill>
                            <a:srgbClr val="000099"/>
                          </a:solidFill>
                        </a:rPr>
                        <a:t>để</a:t>
                      </a:r>
                      <a:r>
                        <a:rPr lang="en-US" sz="2000" baseline="0" dirty="0" smtClean="0">
                          <a:solidFill>
                            <a:srgbClr val="000099"/>
                          </a:solidFill>
                        </a:rPr>
                        <a:t> </a:t>
                      </a:r>
                      <a:r>
                        <a:rPr lang="en-US" sz="2000" baseline="0" dirty="0" err="1" smtClean="0">
                          <a:solidFill>
                            <a:srgbClr val="000099"/>
                          </a:solidFill>
                        </a:rPr>
                        <a:t>các</a:t>
                      </a:r>
                      <a:r>
                        <a:rPr lang="en-US" sz="2000" baseline="0" dirty="0" smtClean="0">
                          <a:solidFill>
                            <a:srgbClr val="000099"/>
                          </a:solidFill>
                        </a:rPr>
                        <a:t> </a:t>
                      </a:r>
                      <a:r>
                        <a:rPr lang="en-US" sz="2000" baseline="0" dirty="0" err="1" smtClean="0">
                          <a:solidFill>
                            <a:srgbClr val="000099"/>
                          </a:solidFill>
                        </a:rPr>
                        <a:t>vật</a:t>
                      </a:r>
                      <a:r>
                        <a:rPr lang="en-US" sz="2000" baseline="0" dirty="0" smtClean="0">
                          <a:solidFill>
                            <a:srgbClr val="000099"/>
                          </a:solidFill>
                        </a:rPr>
                        <a:t> </a:t>
                      </a:r>
                      <a:r>
                        <a:rPr lang="en-US" sz="2000" baseline="0" dirty="0" err="1" smtClean="0">
                          <a:solidFill>
                            <a:srgbClr val="000099"/>
                          </a:solidFill>
                        </a:rPr>
                        <a:t>cháy</a:t>
                      </a:r>
                      <a:r>
                        <a:rPr lang="en-US" sz="2000" baseline="0" dirty="0" smtClean="0">
                          <a:solidFill>
                            <a:srgbClr val="000099"/>
                          </a:solidFill>
                        </a:rPr>
                        <a:t> </a:t>
                      </a:r>
                      <a:r>
                        <a:rPr lang="en-US" sz="2000" baseline="0" dirty="0" err="1" smtClean="0">
                          <a:solidFill>
                            <a:srgbClr val="000099"/>
                          </a:solidFill>
                        </a:rPr>
                        <a:t>gần</a:t>
                      </a:r>
                      <a:r>
                        <a:rPr lang="en-US" sz="2000" baseline="0" dirty="0" smtClean="0">
                          <a:solidFill>
                            <a:srgbClr val="000099"/>
                          </a:solidFill>
                        </a:rPr>
                        <a:t> </a:t>
                      </a:r>
                      <a:r>
                        <a:rPr lang="en-US" sz="2000" baseline="0" dirty="0" err="1" smtClean="0">
                          <a:solidFill>
                            <a:srgbClr val="000099"/>
                          </a:solidFill>
                        </a:rPr>
                        <a:t>bếp</a:t>
                      </a:r>
                      <a:r>
                        <a:rPr lang="en-US" sz="2000" baseline="0" dirty="0" smtClean="0">
                          <a:solidFill>
                            <a:srgbClr val="000099"/>
                          </a:solidFill>
                        </a:rPr>
                        <a:t> than, </a:t>
                      </a:r>
                      <a:r>
                        <a:rPr lang="en-US" sz="2000" baseline="0" dirty="0" err="1" smtClean="0">
                          <a:solidFill>
                            <a:srgbClr val="000099"/>
                          </a:solidFill>
                        </a:rPr>
                        <a:t>bếp</a:t>
                      </a:r>
                      <a:r>
                        <a:rPr lang="en-US" sz="2000" baseline="0" dirty="0" smtClean="0">
                          <a:solidFill>
                            <a:srgbClr val="000099"/>
                          </a:solidFill>
                        </a:rPr>
                        <a:t> </a:t>
                      </a:r>
                      <a:r>
                        <a:rPr lang="en-US" sz="2000" baseline="0" dirty="0" err="1" smtClean="0">
                          <a:solidFill>
                            <a:srgbClr val="000099"/>
                          </a:solidFill>
                        </a:rPr>
                        <a:t>củi</a:t>
                      </a:r>
                      <a:r>
                        <a:rPr lang="en-US" sz="2000" baseline="0" dirty="0" smtClean="0">
                          <a:solidFill>
                            <a:srgbClr val="000099"/>
                          </a:solidFill>
                        </a:rPr>
                        <a:t>.</a:t>
                      </a:r>
                      <a:endParaRPr lang="en-US" sz="2000" dirty="0" smtClean="0">
                        <a:solidFill>
                          <a:srgbClr val="000099"/>
                        </a:solidFill>
                      </a:endParaRPr>
                    </a:p>
                    <a:p>
                      <a:endParaRPr lang="en-US" sz="2000" dirty="0"/>
                    </a:p>
                  </a:txBody>
                  <a:tcPr marT="45717" marB="45717"/>
                </a:tc>
              </a:tr>
              <a:tr h="100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99"/>
                          </a:solidFill>
                        </a:rPr>
                        <a:t>- </a:t>
                      </a:r>
                      <a:r>
                        <a:rPr lang="en-US" sz="2000" dirty="0" err="1" smtClean="0">
                          <a:solidFill>
                            <a:srgbClr val="000099"/>
                          </a:solidFill>
                        </a:rPr>
                        <a:t>Cháy</a:t>
                      </a:r>
                      <a:r>
                        <a:rPr lang="en-US" sz="2000" baseline="0" dirty="0" smtClean="0">
                          <a:solidFill>
                            <a:srgbClr val="000099"/>
                          </a:solidFill>
                        </a:rPr>
                        <a:t> </a:t>
                      </a:r>
                      <a:r>
                        <a:rPr lang="en-US" sz="2000" baseline="0" dirty="0" err="1" smtClean="0">
                          <a:solidFill>
                            <a:srgbClr val="000099"/>
                          </a:solidFill>
                        </a:rPr>
                        <a:t>nồi</a:t>
                      </a:r>
                      <a:r>
                        <a:rPr lang="en-US" sz="2000" baseline="0" dirty="0" smtClean="0">
                          <a:solidFill>
                            <a:srgbClr val="000099"/>
                          </a:solidFill>
                        </a:rPr>
                        <a:t>, </a:t>
                      </a:r>
                      <a:r>
                        <a:rPr lang="en-US" sz="2000" baseline="0" dirty="0" err="1" smtClean="0">
                          <a:solidFill>
                            <a:srgbClr val="000099"/>
                          </a:solidFill>
                        </a:rPr>
                        <a:t>xoong</a:t>
                      </a:r>
                      <a:r>
                        <a:rPr lang="en-US" sz="2000" baseline="0" dirty="0" smtClean="0">
                          <a:solidFill>
                            <a:srgbClr val="000099"/>
                          </a:solidFill>
                        </a:rPr>
                        <a:t> </a:t>
                      </a:r>
                      <a:r>
                        <a:rPr lang="en-US" sz="2000" baseline="0" dirty="0" err="1" smtClean="0">
                          <a:solidFill>
                            <a:srgbClr val="000099"/>
                          </a:solidFill>
                        </a:rPr>
                        <a:t>thức</a:t>
                      </a:r>
                      <a:r>
                        <a:rPr lang="en-US" sz="2000" baseline="0" dirty="0" smtClean="0">
                          <a:solidFill>
                            <a:srgbClr val="000099"/>
                          </a:solidFill>
                        </a:rPr>
                        <a:t> </a:t>
                      </a:r>
                      <a:r>
                        <a:rPr lang="en-US" sz="2000" baseline="0" dirty="0" err="1" smtClean="0">
                          <a:solidFill>
                            <a:srgbClr val="000099"/>
                          </a:solidFill>
                        </a:rPr>
                        <a:t>ăn</a:t>
                      </a:r>
                      <a:r>
                        <a:rPr lang="en-US" sz="2000" baseline="0" dirty="0" smtClean="0">
                          <a:solidFill>
                            <a:srgbClr val="000099"/>
                          </a:solidFill>
                        </a:rPr>
                        <a:t> </a:t>
                      </a:r>
                      <a:r>
                        <a:rPr lang="en-US" sz="2000" baseline="0" dirty="0" err="1" smtClean="0">
                          <a:solidFill>
                            <a:srgbClr val="000099"/>
                          </a:solidFill>
                        </a:rPr>
                        <a:t>khi</a:t>
                      </a:r>
                      <a:r>
                        <a:rPr lang="en-US" sz="2000" baseline="0" dirty="0" smtClean="0">
                          <a:solidFill>
                            <a:srgbClr val="000099"/>
                          </a:solidFill>
                        </a:rPr>
                        <a:t> </a:t>
                      </a:r>
                      <a:r>
                        <a:rPr lang="en-US" sz="2000" baseline="0" dirty="0" err="1" smtClean="0">
                          <a:solidFill>
                            <a:srgbClr val="000099"/>
                          </a:solidFill>
                        </a:rPr>
                        <a:t>để</a:t>
                      </a:r>
                      <a:r>
                        <a:rPr lang="en-US" sz="2000" baseline="0" dirty="0" smtClean="0">
                          <a:solidFill>
                            <a:srgbClr val="000099"/>
                          </a:solidFill>
                        </a:rPr>
                        <a:t> </a:t>
                      </a:r>
                      <a:r>
                        <a:rPr lang="en-US" sz="2000" baseline="0" dirty="0" err="1" smtClean="0">
                          <a:solidFill>
                            <a:srgbClr val="000099"/>
                          </a:solidFill>
                        </a:rPr>
                        <a:t>lửa</a:t>
                      </a:r>
                      <a:r>
                        <a:rPr lang="en-US" sz="2000" baseline="0" dirty="0" smtClean="0">
                          <a:solidFill>
                            <a:srgbClr val="000099"/>
                          </a:solidFill>
                        </a:rPr>
                        <a:t> </a:t>
                      </a:r>
                      <a:r>
                        <a:rPr lang="en-US" sz="2000" baseline="0" dirty="0" err="1" smtClean="0">
                          <a:solidFill>
                            <a:srgbClr val="000099"/>
                          </a:solidFill>
                        </a:rPr>
                        <a:t>quá</a:t>
                      </a:r>
                      <a:r>
                        <a:rPr lang="en-US" sz="2000" baseline="0" dirty="0" smtClean="0">
                          <a:solidFill>
                            <a:srgbClr val="000099"/>
                          </a:solidFill>
                        </a:rPr>
                        <a:t> to.</a:t>
                      </a:r>
                      <a:endParaRPr lang="en-US" sz="2000" dirty="0" smtClean="0">
                        <a:solidFill>
                          <a:srgbClr val="000099"/>
                        </a:solidFill>
                      </a:endParaRPr>
                    </a:p>
                    <a:p>
                      <a:endParaRPr lang="en-US" sz="2000"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99"/>
                          </a:solidFill>
                        </a:rPr>
                        <a:t>- </a:t>
                      </a:r>
                      <a:r>
                        <a:rPr lang="en-US" sz="2000" dirty="0" err="1" smtClean="0">
                          <a:solidFill>
                            <a:srgbClr val="000099"/>
                          </a:solidFill>
                        </a:rPr>
                        <a:t>Để</a:t>
                      </a:r>
                      <a:r>
                        <a:rPr lang="en-US" sz="2000" baseline="0" dirty="0" smtClean="0">
                          <a:solidFill>
                            <a:srgbClr val="000099"/>
                          </a:solidFill>
                        </a:rPr>
                        <a:t> </a:t>
                      </a:r>
                      <a:r>
                        <a:rPr lang="en-US" sz="2000" baseline="0" dirty="0" err="1" smtClean="0">
                          <a:solidFill>
                            <a:srgbClr val="000099"/>
                          </a:solidFill>
                        </a:rPr>
                        <a:t>lửa</a:t>
                      </a:r>
                      <a:r>
                        <a:rPr lang="en-US" sz="2000" baseline="0" dirty="0" smtClean="0">
                          <a:solidFill>
                            <a:srgbClr val="000099"/>
                          </a:solidFill>
                        </a:rPr>
                        <a:t> </a:t>
                      </a:r>
                      <a:r>
                        <a:rPr lang="en-US" sz="2000" baseline="0" dirty="0" err="1" smtClean="0">
                          <a:solidFill>
                            <a:srgbClr val="000099"/>
                          </a:solidFill>
                        </a:rPr>
                        <a:t>vừa</a:t>
                      </a:r>
                      <a:r>
                        <a:rPr lang="en-US" sz="2000" baseline="0" dirty="0" smtClean="0">
                          <a:solidFill>
                            <a:srgbClr val="000099"/>
                          </a:solidFill>
                        </a:rPr>
                        <a:t> </a:t>
                      </a:r>
                      <a:r>
                        <a:rPr lang="en-US" sz="2000" baseline="0" dirty="0" err="1" smtClean="0">
                          <a:solidFill>
                            <a:srgbClr val="000099"/>
                          </a:solidFill>
                        </a:rPr>
                        <a:t>phải</a:t>
                      </a:r>
                      <a:r>
                        <a:rPr lang="en-US" sz="2000" baseline="0" dirty="0" smtClean="0">
                          <a:solidFill>
                            <a:srgbClr val="000099"/>
                          </a:solidFill>
                        </a:rPr>
                        <a:t>.</a:t>
                      </a:r>
                      <a:endParaRPr lang="en-US" sz="2000" dirty="0" smtClean="0">
                        <a:solidFill>
                          <a:srgbClr val="000099"/>
                        </a:solidFill>
                      </a:endParaRPr>
                    </a:p>
                    <a:p>
                      <a:endParaRPr lang="en-US" sz="2000" dirty="0"/>
                    </a:p>
                  </a:txBody>
                  <a:tcPr marT="45717" marB="45717"/>
                </a:tc>
              </a:tr>
            </a:tbl>
          </a:graphicData>
        </a:graphic>
      </p:graphicFrame>
      <p:sp>
        <p:nvSpPr>
          <p:cNvPr id="8" name="TextBox 7"/>
          <p:cNvSpPr txBox="1">
            <a:spLocks noChangeArrowheads="1"/>
          </p:cNvSpPr>
          <p:nvPr/>
        </p:nvSpPr>
        <p:spPr bwMode="auto">
          <a:xfrm>
            <a:off x="228600" y="0"/>
            <a:ext cx="16764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9" name="Action Button: Forward or Next 8">
            <a:hlinkClick r:id="" action="ppaction://noaction" highlightClick="1"/>
          </p:cNvPr>
          <p:cNvSpPr/>
          <p:nvPr/>
        </p:nvSpPr>
        <p:spPr>
          <a:xfrm>
            <a:off x="7315200" y="6096000"/>
            <a:ext cx="6858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ction Button: Forward or Next 9">
            <a:hlinkClick r:id="" action="ppaction://noaction" highlightClick="1"/>
          </p:cNvPr>
          <p:cNvSpPr/>
          <p:nvPr/>
        </p:nvSpPr>
        <p:spPr>
          <a:xfrm>
            <a:off x="5562600" y="6096000"/>
            <a:ext cx="914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d9GcS6lwAHoWdieotstWkAHHDiKyVXs4TwcpfHL9qiXr3hZfYQz4lAWb2JPZw">
            <a:hlinkClick r:id="rId2"/>
          </p:cNvPr>
          <p:cNvPicPr>
            <a:picLocks noChangeAspect="1" noChangeArrowheads="1"/>
          </p:cNvPicPr>
          <p:nvPr/>
        </p:nvPicPr>
        <p:blipFill>
          <a:blip r:embed="rId3"/>
          <a:srcRect/>
          <a:stretch>
            <a:fillRect/>
          </a:stretch>
        </p:blipFill>
        <p:spPr bwMode="auto">
          <a:xfrm>
            <a:off x="228600" y="838200"/>
            <a:ext cx="4038600" cy="4343400"/>
          </a:xfrm>
          <a:prstGeom prst="rect">
            <a:avLst/>
          </a:prstGeom>
          <a:noFill/>
          <a:ln w="9525">
            <a:noFill/>
            <a:miter lim="800000"/>
            <a:headEnd/>
            <a:tailEnd/>
          </a:ln>
        </p:spPr>
      </p:pic>
      <p:pic>
        <p:nvPicPr>
          <p:cNvPr id="15365" name="Picture 5" descr="ANd9GcSa9R9n1en8nt6q8kLRt5mKu1AGu7IKYgO7i5GjX_kcVCmybTRu6w"/>
          <p:cNvPicPr>
            <a:picLocks noChangeAspect="1" noChangeArrowheads="1"/>
          </p:cNvPicPr>
          <p:nvPr/>
        </p:nvPicPr>
        <p:blipFill>
          <a:blip r:embed="rId4"/>
          <a:srcRect/>
          <a:stretch>
            <a:fillRect/>
          </a:stretch>
        </p:blipFill>
        <p:spPr bwMode="auto">
          <a:xfrm>
            <a:off x="5029200" y="838200"/>
            <a:ext cx="38862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amond(in)">
                                      <p:cBhvr>
                                        <p:cTn id="1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SC03308"/>
          <p:cNvPicPr>
            <a:picLocks noChangeAspect="1" noChangeArrowheads="1"/>
          </p:cNvPicPr>
          <p:nvPr/>
        </p:nvPicPr>
        <p:blipFill>
          <a:blip r:embed="rId2"/>
          <a:srcRect/>
          <a:stretch>
            <a:fillRect/>
          </a:stretch>
        </p:blipFill>
        <p:spPr bwMode="auto">
          <a:xfrm>
            <a:off x="228600" y="381000"/>
            <a:ext cx="4276725" cy="5943600"/>
          </a:xfrm>
          <a:prstGeom prst="rect">
            <a:avLst/>
          </a:prstGeom>
          <a:noFill/>
          <a:ln w="12700">
            <a:solidFill>
              <a:srgbClr val="000000"/>
            </a:solidFill>
            <a:miter lim="800000"/>
            <a:headEnd/>
            <a:tailEnd/>
          </a:ln>
        </p:spPr>
      </p:pic>
      <p:pic>
        <p:nvPicPr>
          <p:cNvPr id="37891" name="Picture 3" descr="DSC03310"/>
          <p:cNvPicPr>
            <a:picLocks noChangeAspect="1" noChangeArrowheads="1"/>
          </p:cNvPicPr>
          <p:nvPr/>
        </p:nvPicPr>
        <p:blipFill>
          <a:blip r:embed="rId3"/>
          <a:srcRect/>
          <a:stretch>
            <a:fillRect/>
          </a:stretch>
        </p:blipFill>
        <p:spPr bwMode="auto">
          <a:xfrm>
            <a:off x="4648200" y="381000"/>
            <a:ext cx="4324350" cy="59436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in)">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strips(downLeft)">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7411"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7412" name="Picture 5"/>
          <p:cNvPicPr>
            <a:picLocks noChangeAspect="1" noChangeArrowheads="1"/>
          </p:cNvPicPr>
          <p:nvPr/>
        </p:nvPicPr>
        <p:blipFill>
          <a:blip r:embed="rId3"/>
          <a:srcRect/>
          <a:stretch>
            <a:fillRect/>
          </a:stretch>
        </p:blipFill>
        <p:spPr bwMode="auto">
          <a:xfrm>
            <a:off x="0" y="1371600"/>
            <a:ext cx="9175750" cy="5684838"/>
          </a:xfrm>
          <a:prstGeom prst="rect">
            <a:avLst/>
          </a:prstGeom>
          <a:noFill/>
          <a:ln w="9525">
            <a:noFill/>
            <a:miter lim="800000"/>
            <a:headEnd/>
            <a:tailEnd/>
          </a:ln>
        </p:spPr>
      </p:pic>
      <p:sp>
        <p:nvSpPr>
          <p:cNvPr id="17413"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6391" name="TextBox 6"/>
          <p:cNvSpPr txBox="1">
            <a:spLocks noChangeArrowheads="1"/>
          </p:cNvSpPr>
          <p:nvPr/>
        </p:nvSpPr>
        <p:spPr bwMode="auto">
          <a:xfrm>
            <a:off x="2514600" y="1447800"/>
            <a:ext cx="6629400" cy="1816100"/>
          </a:xfrm>
          <a:prstGeom prst="rect">
            <a:avLst/>
          </a:prstGeom>
          <a:noFill/>
          <a:ln w="9525">
            <a:noFill/>
            <a:miter lim="800000"/>
            <a:headEnd/>
            <a:tailEnd/>
          </a:ln>
        </p:spPr>
        <p:txBody>
          <a:bodyPr>
            <a:spAutoFit/>
          </a:bodyPr>
          <a:lstStyle/>
          <a:p>
            <a:r>
              <a:rPr lang="en-US">
                <a:solidFill>
                  <a:srgbClr val="CC3300"/>
                </a:solidFill>
              </a:rPr>
              <a:t>+ Tại sao phải dùng lót tay để bê nồi, xoong ra khỏi nguồn nhiệt ? </a:t>
            </a:r>
          </a:p>
          <a:p>
            <a:r>
              <a:rPr lang="en-US">
                <a:solidFill>
                  <a:srgbClr val="CC3300"/>
                </a:solidFill>
              </a:rPr>
              <a:t>+ Tại sao không nên vừa là (ủi) quần áo vừa làm việc khác ?</a:t>
            </a:r>
          </a:p>
        </p:txBody>
      </p:sp>
      <p:sp>
        <p:nvSpPr>
          <p:cNvPr id="16392" name="TextBox 7"/>
          <p:cNvSpPr txBox="1">
            <a:spLocks noChangeArrowheads="1"/>
          </p:cNvSpPr>
          <p:nvPr/>
        </p:nvSpPr>
        <p:spPr bwMode="auto">
          <a:xfrm>
            <a:off x="2590800" y="3124200"/>
            <a:ext cx="16002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16393" name="TextBox 8"/>
          <p:cNvSpPr txBox="1">
            <a:spLocks noChangeArrowheads="1"/>
          </p:cNvSpPr>
          <p:nvPr/>
        </p:nvSpPr>
        <p:spPr bwMode="auto">
          <a:xfrm>
            <a:off x="2514600" y="3505200"/>
            <a:ext cx="6629400" cy="3416300"/>
          </a:xfrm>
          <a:prstGeom prst="rect">
            <a:avLst/>
          </a:prstGeom>
          <a:noFill/>
          <a:ln w="9525">
            <a:noFill/>
            <a:miter lim="800000"/>
            <a:headEnd/>
            <a:tailEnd/>
          </a:ln>
        </p:spPr>
        <p:txBody>
          <a:bodyPr>
            <a:spAutoFit/>
          </a:bodyPr>
          <a:lstStyle/>
          <a:p>
            <a:pPr>
              <a:buFont typeface="Wingdings" pitchFamily="2" charset="2"/>
              <a:buChar char="?"/>
            </a:pPr>
            <a:r>
              <a:rPr lang="en-US" sz="2400">
                <a:solidFill>
                  <a:srgbClr val="000099"/>
                </a:solidFill>
                <a:sym typeface="Wingdings" pitchFamily="2" charset="2"/>
              </a:rPr>
              <a:t>Vì khi đang hoạt động, nguồn nhiệt tỏa ra xung quanh một nhiệt lượng rất lớn. Nhiệt nó truyền vào xoong, nồi. Xoong nồi làm bằng kim loại, dẫn nhiệt tốt. Lót tay là vật cách nhiệt, nên dùng lót tay để bê nồi, xoong để không bị bỏng.</a:t>
            </a:r>
          </a:p>
          <a:p>
            <a:r>
              <a:rPr lang="en-US" sz="2400">
                <a:solidFill>
                  <a:srgbClr val="000099"/>
                </a:solidFill>
                <a:sym typeface="Wingdings" pitchFamily="2" charset="2"/>
              </a:rPr>
              <a:t> Vì bàn là điện đang hoạt động, tuy không bốc lửa nhưng tỏa nhiệt rất mạnh. Nếu vừa là quần áo vừa làm việc khác rất dễ bị cháy quần áo, cháy những đồ đạc xung quanh nơi là.</a:t>
            </a:r>
            <a:endParaRPr lang="en-US" sz="2400"/>
          </a:p>
        </p:txBody>
      </p:sp>
      <p:sp>
        <p:nvSpPr>
          <p:cNvPr id="17417" name="Rectangle 13"/>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box(in)">
                                      <p:cBhvr>
                                        <p:cTn id="7" dur="500"/>
                                        <p:tgtEl>
                                          <p:spTgt spid="163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92">
                                            <p:txEl>
                                              <p:pRg st="0" end="0"/>
                                            </p:txEl>
                                          </p:spTgt>
                                        </p:tgtEl>
                                        <p:attrNameLst>
                                          <p:attrName>style.visibility</p:attrName>
                                        </p:attrNameLst>
                                      </p:cBhvr>
                                      <p:to>
                                        <p:strVal val="visible"/>
                                      </p:to>
                                    </p:set>
                                    <p:animEffect transition="in" filter="box(in)">
                                      <p:cBhvr>
                                        <p:cTn id="12" dur="500"/>
                                        <p:tgtEl>
                                          <p:spTgt spid="163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16393">
                                            <p:txEl>
                                              <p:pRg st="0" end="0"/>
                                            </p:txEl>
                                          </p:spTgt>
                                        </p:tgtEl>
                                        <p:attrNameLst>
                                          <p:attrName>style.visibility</p:attrName>
                                        </p:attrNameLst>
                                      </p:cBhvr>
                                      <p:to>
                                        <p:strVal val="visible"/>
                                      </p:to>
                                    </p:set>
                                    <p:anim calcmode="lin" valueType="num">
                                      <p:cBhvr>
                                        <p:cTn id="17" dur="1000" fill="hold"/>
                                        <p:tgtEl>
                                          <p:spTgt spid="16393">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639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39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6391">
                                            <p:txEl>
                                              <p:pRg st="1" end="1"/>
                                            </p:txEl>
                                          </p:spTgt>
                                        </p:tgtEl>
                                        <p:attrNameLst>
                                          <p:attrName>style.visibility</p:attrName>
                                        </p:attrNameLst>
                                      </p:cBhvr>
                                      <p:to>
                                        <p:strVal val="visible"/>
                                      </p:to>
                                    </p:set>
                                    <p:anim calcmode="lin" valueType="num">
                                      <p:cBhvr>
                                        <p:cTn id="24" dur="1000" fill="hold"/>
                                        <p:tgtEl>
                                          <p:spTgt spid="16391">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163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39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93">
                                            <p:txEl>
                                              <p:pRg st="1" end="1"/>
                                            </p:txEl>
                                          </p:spTgt>
                                        </p:tgtEl>
                                        <p:attrNameLst>
                                          <p:attrName>style.visibility</p:attrName>
                                        </p:attrNameLst>
                                      </p:cBhvr>
                                      <p:to>
                                        <p:strVal val="visible"/>
                                      </p:to>
                                    </p:set>
                                    <p:anim calcmode="lin" valueType="num">
                                      <p:cBhvr additive="base">
                                        <p:cTn id="31" dur="500" fill="hold"/>
                                        <p:tgtEl>
                                          <p:spTgt spid="1639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9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8435"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8436"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8437"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8438" name="Rectangle 7"/>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7416" name="TextBox 8"/>
          <p:cNvSpPr txBox="1">
            <a:spLocks noChangeArrowheads="1"/>
          </p:cNvSpPr>
          <p:nvPr/>
        </p:nvSpPr>
        <p:spPr bwMode="auto">
          <a:xfrm>
            <a:off x="2590800" y="1447800"/>
            <a:ext cx="6553200" cy="954088"/>
          </a:xfrm>
          <a:prstGeom prst="rect">
            <a:avLst/>
          </a:prstGeom>
          <a:noFill/>
          <a:ln w="9525">
            <a:noFill/>
            <a:miter lim="800000"/>
            <a:headEnd/>
            <a:tailEnd/>
          </a:ln>
        </p:spPr>
        <p:txBody>
          <a:bodyPr>
            <a:spAutoFit/>
          </a:bodyPr>
          <a:lstStyle/>
          <a:p>
            <a:r>
              <a:rPr lang="en-US">
                <a:solidFill>
                  <a:srgbClr val="CC3300"/>
                </a:solidFill>
              </a:rPr>
              <a:t>+ Do vậy em và gia đình đã làm gì để tiết kiệm nguồn nhiệt ?</a:t>
            </a:r>
          </a:p>
        </p:txBody>
      </p:sp>
      <p:sp>
        <p:nvSpPr>
          <p:cNvPr id="17417" name="TextBox 9"/>
          <p:cNvSpPr txBox="1">
            <a:spLocks noChangeArrowheads="1"/>
          </p:cNvSpPr>
          <p:nvPr/>
        </p:nvSpPr>
        <p:spPr bwMode="auto">
          <a:xfrm>
            <a:off x="2590800" y="2209800"/>
            <a:ext cx="22098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17418" name="TextBox 10"/>
          <p:cNvSpPr txBox="1">
            <a:spLocks noChangeArrowheads="1"/>
          </p:cNvSpPr>
          <p:nvPr/>
        </p:nvSpPr>
        <p:spPr bwMode="auto">
          <a:xfrm>
            <a:off x="2514600" y="2641600"/>
            <a:ext cx="6629400" cy="4216400"/>
          </a:xfrm>
          <a:prstGeom prst="rect">
            <a:avLst/>
          </a:prstGeom>
          <a:noFill/>
          <a:ln w="9525">
            <a:noFill/>
            <a:miter lim="800000"/>
            <a:headEnd/>
            <a:tailEnd/>
          </a:ln>
        </p:spPr>
        <p:txBody>
          <a:bodyPr>
            <a:spAutoFit/>
          </a:bodyPr>
          <a:lstStyle/>
          <a:p>
            <a:pPr>
              <a:buFont typeface="Wingdings" pitchFamily="2" charset="2"/>
              <a:buChar char="?"/>
            </a:pPr>
            <a:r>
              <a:rPr lang="en-US" sz="2400">
                <a:solidFill>
                  <a:srgbClr val="000099"/>
                </a:solidFill>
                <a:sym typeface="Wingdings" pitchFamily="2" charset="2"/>
              </a:rPr>
              <a:t> Tắt thiết bị điện khi không dùng.</a:t>
            </a:r>
          </a:p>
          <a:p>
            <a:pPr>
              <a:buFont typeface="Wingdings" pitchFamily="2" charset="2"/>
              <a:buChar char="?"/>
            </a:pPr>
            <a:r>
              <a:rPr lang="en-US" sz="2400">
                <a:solidFill>
                  <a:srgbClr val="000099"/>
                </a:solidFill>
                <a:sym typeface="Wingdings" pitchFamily="2" charset="2"/>
              </a:rPr>
              <a:t> Không để lửa quá to khi đun bếp.</a:t>
            </a:r>
          </a:p>
          <a:p>
            <a:pPr>
              <a:buFont typeface="Wingdings" pitchFamily="2" charset="2"/>
              <a:buChar char="?"/>
            </a:pPr>
            <a:r>
              <a:rPr lang="en-US" sz="2400">
                <a:solidFill>
                  <a:srgbClr val="000099"/>
                </a:solidFill>
                <a:sym typeface="Wingdings" pitchFamily="2" charset="2"/>
              </a:rPr>
              <a:t> Đậy kín phích nước để giữ cho nước nóng lâu hơn.</a:t>
            </a:r>
          </a:p>
          <a:p>
            <a:pPr>
              <a:buFont typeface="Wingdings" pitchFamily="2" charset="2"/>
              <a:buChar char="?"/>
            </a:pPr>
            <a:r>
              <a:rPr lang="en-US" sz="2400">
                <a:solidFill>
                  <a:srgbClr val="000099"/>
                </a:solidFill>
                <a:sym typeface="Wingdings" pitchFamily="2" charset="2"/>
              </a:rPr>
              <a:t> Theo dõi khi đun nước không để nước sôi cạn ấm.</a:t>
            </a:r>
          </a:p>
          <a:p>
            <a:pPr>
              <a:buFont typeface="Wingdings" pitchFamily="2" charset="2"/>
              <a:buChar char="?"/>
            </a:pPr>
            <a:r>
              <a:rPr lang="en-US" sz="2400">
                <a:solidFill>
                  <a:srgbClr val="000099"/>
                </a:solidFill>
                <a:sym typeface="Wingdings" pitchFamily="2" charset="2"/>
              </a:rPr>
              <a:t> Cơi rỗng bếp khi đun để không khí lùa vào làm cho lửa cháy to, đều mà không cần thiết nhiều than củi.</a:t>
            </a:r>
          </a:p>
          <a:p>
            <a:pPr>
              <a:buFont typeface="Wingdings" pitchFamily="2" charset="2"/>
              <a:buChar char="?"/>
            </a:pPr>
            <a:r>
              <a:rPr lang="en-US" sz="2400">
                <a:solidFill>
                  <a:srgbClr val="000099"/>
                </a:solidFill>
                <a:sym typeface="Wingdings" pitchFamily="2" charset="2"/>
              </a:rPr>
              <a:t> Không đun thức ăn quá lâu.</a:t>
            </a:r>
          </a:p>
          <a:p>
            <a:r>
              <a:rPr lang="en-US" sz="2400">
                <a:solidFill>
                  <a:srgbClr val="000099"/>
                </a:solidFill>
                <a:sym typeface="Wingdings" pitchFamily="2" charset="2"/>
              </a:rPr>
              <a:t> Không bật lò sưởi khi không cần thiết.</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Effect transition="in" filter="box(in)">
                                      <p:cBhvr>
                                        <p:cTn id="7" dur="500"/>
                                        <p:tgtEl>
                                          <p:spTgt spid="174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7">
                                            <p:txEl>
                                              <p:pRg st="0" end="0"/>
                                            </p:txEl>
                                          </p:spTgt>
                                        </p:tgtEl>
                                        <p:attrNameLst>
                                          <p:attrName>style.visibility</p:attrName>
                                        </p:attrNameLst>
                                      </p:cBhvr>
                                      <p:to>
                                        <p:strVal val="visible"/>
                                      </p:to>
                                    </p:set>
                                    <p:animEffect transition="in" filter="box(in)">
                                      <p:cBhvr>
                                        <p:cTn id="12" dur="500"/>
                                        <p:tgtEl>
                                          <p:spTgt spid="174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418">
                                            <p:txEl>
                                              <p:pRg st="0" end="0"/>
                                            </p:txEl>
                                          </p:spTgt>
                                        </p:tgtEl>
                                        <p:attrNameLst>
                                          <p:attrName>style.visibility</p:attrName>
                                        </p:attrNameLst>
                                      </p:cBhvr>
                                      <p:to>
                                        <p:strVal val="visible"/>
                                      </p:to>
                                    </p:set>
                                    <p:animEffect transition="in" filter="box(in)">
                                      <p:cBhvr>
                                        <p:cTn id="17" dur="500"/>
                                        <p:tgtEl>
                                          <p:spTgt spid="1741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418">
                                            <p:txEl>
                                              <p:pRg st="1" end="1"/>
                                            </p:txEl>
                                          </p:spTgt>
                                        </p:tgtEl>
                                        <p:attrNameLst>
                                          <p:attrName>style.visibility</p:attrName>
                                        </p:attrNameLst>
                                      </p:cBhvr>
                                      <p:to>
                                        <p:strVal val="visible"/>
                                      </p:to>
                                    </p:set>
                                    <p:animEffect transition="in" filter="box(in)">
                                      <p:cBhvr>
                                        <p:cTn id="22" dur="500"/>
                                        <p:tgtEl>
                                          <p:spTgt spid="1741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418">
                                            <p:txEl>
                                              <p:pRg st="2" end="2"/>
                                            </p:txEl>
                                          </p:spTgt>
                                        </p:tgtEl>
                                        <p:attrNameLst>
                                          <p:attrName>style.visibility</p:attrName>
                                        </p:attrNameLst>
                                      </p:cBhvr>
                                      <p:to>
                                        <p:strVal val="visible"/>
                                      </p:to>
                                    </p:set>
                                    <p:animEffect transition="in" filter="box(in)">
                                      <p:cBhvr>
                                        <p:cTn id="27" dur="500"/>
                                        <p:tgtEl>
                                          <p:spTgt spid="1741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7418">
                                            <p:txEl>
                                              <p:pRg st="3" end="3"/>
                                            </p:txEl>
                                          </p:spTgt>
                                        </p:tgtEl>
                                        <p:attrNameLst>
                                          <p:attrName>style.visibility</p:attrName>
                                        </p:attrNameLst>
                                      </p:cBhvr>
                                      <p:to>
                                        <p:strVal val="visible"/>
                                      </p:to>
                                    </p:set>
                                    <p:animEffect transition="in" filter="box(in)">
                                      <p:cBhvr>
                                        <p:cTn id="32" dur="500"/>
                                        <p:tgtEl>
                                          <p:spTgt spid="1741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7418">
                                            <p:txEl>
                                              <p:pRg st="4" end="4"/>
                                            </p:txEl>
                                          </p:spTgt>
                                        </p:tgtEl>
                                        <p:attrNameLst>
                                          <p:attrName>style.visibility</p:attrName>
                                        </p:attrNameLst>
                                      </p:cBhvr>
                                      <p:to>
                                        <p:strVal val="visible"/>
                                      </p:to>
                                    </p:set>
                                    <p:animEffect transition="in" filter="box(in)">
                                      <p:cBhvr>
                                        <p:cTn id="37" dur="500"/>
                                        <p:tgtEl>
                                          <p:spTgt spid="17418">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7418">
                                            <p:txEl>
                                              <p:pRg st="5" end="5"/>
                                            </p:txEl>
                                          </p:spTgt>
                                        </p:tgtEl>
                                        <p:attrNameLst>
                                          <p:attrName>style.visibility</p:attrName>
                                        </p:attrNameLst>
                                      </p:cBhvr>
                                      <p:to>
                                        <p:strVal val="visible"/>
                                      </p:to>
                                    </p:set>
                                    <p:animEffect transition="in" filter="box(in)">
                                      <p:cBhvr>
                                        <p:cTn id="42" dur="500"/>
                                        <p:tgtEl>
                                          <p:spTgt spid="17418">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418">
                                            <p:txEl>
                                              <p:pRg st="6" end="6"/>
                                            </p:txEl>
                                          </p:spTgt>
                                        </p:tgtEl>
                                        <p:attrNameLst>
                                          <p:attrName>style.visibility</p:attrName>
                                        </p:attrNameLst>
                                      </p:cBhvr>
                                      <p:to>
                                        <p:strVal val="visible"/>
                                      </p:to>
                                    </p:set>
                                    <p:anim calcmode="lin" valueType="num">
                                      <p:cBhvr additive="base">
                                        <p:cTn id="47" dur="500" fill="hold"/>
                                        <p:tgtEl>
                                          <p:spTgt spid="1741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9459"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9460"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9461"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9462" name="Rectangle 6"/>
          <p:cNvSpPr>
            <a:spLocks noChangeArrowheads="1"/>
          </p:cNvSpPr>
          <p:nvPr/>
        </p:nvSpPr>
        <p:spPr bwMode="auto">
          <a:xfrm>
            <a:off x="0" y="32766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8440" name="TextBox 7"/>
          <p:cNvSpPr txBox="1">
            <a:spLocks noChangeArrowheads="1"/>
          </p:cNvSpPr>
          <p:nvPr/>
        </p:nvSpPr>
        <p:spPr bwMode="auto">
          <a:xfrm>
            <a:off x="2514600" y="1524000"/>
            <a:ext cx="6629400" cy="1384300"/>
          </a:xfrm>
          <a:prstGeom prst="rect">
            <a:avLst/>
          </a:prstGeom>
          <a:noFill/>
          <a:ln w="9525">
            <a:noFill/>
            <a:miter lim="800000"/>
            <a:headEnd/>
            <a:tailEnd/>
          </a:ln>
        </p:spPr>
        <p:txBody>
          <a:bodyPr>
            <a:spAutoFit/>
          </a:bodyPr>
          <a:lstStyle/>
          <a:p>
            <a:r>
              <a:rPr lang="en-US">
                <a:solidFill>
                  <a:srgbClr val="990000"/>
                </a:solidFill>
              </a:rPr>
              <a:t>- Tại sao phải tiết kiệm nguồn nhiệt ? Chọn đáp án đúng cho các câu trả lời sau đây:</a:t>
            </a:r>
          </a:p>
        </p:txBody>
      </p:sp>
      <p:sp>
        <p:nvSpPr>
          <p:cNvPr id="9" name="TextBox 8"/>
          <p:cNvSpPr txBox="1">
            <a:spLocks noChangeArrowheads="1"/>
          </p:cNvSpPr>
          <p:nvPr/>
        </p:nvSpPr>
        <p:spPr bwMode="auto">
          <a:xfrm>
            <a:off x="2514600" y="3048000"/>
            <a:ext cx="6629400" cy="3416300"/>
          </a:xfrm>
          <a:prstGeom prst="rect">
            <a:avLst/>
          </a:prstGeom>
          <a:noFill/>
          <a:ln w="9525">
            <a:noFill/>
            <a:miter lim="800000"/>
            <a:headEnd/>
            <a:tailEnd/>
          </a:ln>
        </p:spPr>
        <p:txBody>
          <a:bodyPr>
            <a:spAutoFit/>
          </a:bodyPr>
          <a:lstStyle/>
          <a:p>
            <a:pPr marL="457200" indent="-457200">
              <a:buFontTx/>
              <a:buAutoNum type="alphaUcPeriod"/>
            </a:pPr>
            <a:r>
              <a:rPr lang="en-US" sz="2400">
                <a:solidFill>
                  <a:srgbClr val="000099"/>
                </a:solidFill>
              </a:rPr>
              <a:t>Đỡ tốn tiền chi phí cho việc sử dụng nguồn nhiệt.</a:t>
            </a:r>
          </a:p>
          <a:p>
            <a:pPr marL="457200" indent="-457200"/>
            <a:r>
              <a:rPr lang="en-US" sz="2400">
                <a:solidFill>
                  <a:srgbClr val="000099"/>
                </a:solidFill>
              </a:rPr>
              <a:t>B. Vì nguồn nhiệt không phải là vô tận.</a:t>
            </a:r>
          </a:p>
          <a:p>
            <a:pPr marL="457200" indent="-457200"/>
            <a:r>
              <a:rPr lang="en-US" sz="2400">
                <a:solidFill>
                  <a:srgbClr val="000099"/>
                </a:solidFill>
              </a:rPr>
              <a:t>C. Giúp cho mọi người có nguồn nhiệt để sử dụng,</a:t>
            </a:r>
          </a:p>
          <a:p>
            <a:pPr marL="457200" indent="-457200"/>
            <a:r>
              <a:rPr lang="en-US" sz="2400">
                <a:solidFill>
                  <a:srgbClr val="000099"/>
                </a:solidFill>
              </a:rPr>
              <a:t>D. Góp phần giảm bớt sự cạn kiệt các nguồn tài nguyên năng lượng và hủy hoại môi trường sinh thái.</a:t>
            </a:r>
          </a:p>
          <a:p>
            <a:pPr marL="457200" indent="-457200"/>
            <a:r>
              <a:rPr lang="en-US" sz="2400">
                <a:solidFill>
                  <a:srgbClr val="000099"/>
                </a:solidFill>
              </a:rPr>
              <a:t>Đ.  Tất cả các ý trên.</a:t>
            </a:r>
          </a:p>
        </p:txBody>
      </p:sp>
      <p:sp>
        <p:nvSpPr>
          <p:cNvPr id="20492" name="Oval 12"/>
          <p:cNvSpPr>
            <a:spLocks noChangeArrowheads="1"/>
          </p:cNvSpPr>
          <p:nvPr/>
        </p:nvSpPr>
        <p:spPr bwMode="auto">
          <a:xfrm>
            <a:off x="2501900" y="6007100"/>
            <a:ext cx="469900" cy="457200"/>
          </a:xfrm>
          <a:prstGeom prst="ellipse">
            <a:avLst/>
          </a:prstGeom>
          <a:noFill/>
          <a:ln w="28575">
            <a:solidFill>
              <a:srgbClr val="99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Effect transition="in" filter="box(in)">
                                      <p:cBhvr>
                                        <p:cTn id="7" dur="500"/>
                                        <p:tgtEl>
                                          <p:spTgt spid="184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1000"/>
                                        <p:tgtEl>
                                          <p:spTgt spid="9">
                                            <p:txEl>
                                              <p:pRg st="3" end="3"/>
                                            </p:txEl>
                                          </p:spTgt>
                                        </p:tgtEl>
                                      </p:cBhvr>
                                    </p:animEffect>
                                    <p:anim calcmode="lin" valueType="num">
                                      <p:cBhvr>
                                        <p:cTn id="3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492"/>
                                        </p:tgtEl>
                                        <p:attrNameLst>
                                          <p:attrName>style.visibility</p:attrName>
                                        </p:attrNameLst>
                                      </p:cBhvr>
                                      <p:to>
                                        <p:strVal val="visible"/>
                                      </p:to>
                                    </p:set>
                                    <p:anim calcmode="lin" valueType="num">
                                      <p:cBhvr additive="base">
                                        <p:cTn id="44" dur="500" fill="hold"/>
                                        <p:tgtEl>
                                          <p:spTgt spid="20492"/>
                                        </p:tgtEl>
                                        <p:attrNameLst>
                                          <p:attrName>ppt_x</p:attrName>
                                        </p:attrNameLst>
                                      </p:cBhvr>
                                      <p:tavLst>
                                        <p:tav tm="0">
                                          <p:val>
                                            <p:strVal val="#ppt_x"/>
                                          </p:val>
                                        </p:tav>
                                        <p:tav tm="100000">
                                          <p:val>
                                            <p:strVal val="#ppt_x"/>
                                          </p:val>
                                        </p:tav>
                                      </p:tavLst>
                                    </p:anim>
                                    <p:anim calcmode="lin" valueType="num">
                                      <p:cBhvr additive="base">
                                        <p:cTn id="45"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20483"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20484"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20485"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20486" name="Rectangle 6"/>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9464" name="TextBox 7"/>
          <p:cNvSpPr txBox="1">
            <a:spLocks noChangeArrowheads="1"/>
          </p:cNvSpPr>
          <p:nvPr/>
        </p:nvSpPr>
        <p:spPr bwMode="auto">
          <a:xfrm>
            <a:off x="2514600" y="1524000"/>
            <a:ext cx="6629400" cy="2246313"/>
          </a:xfrm>
          <a:prstGeom prst="rect">
            <a:avLst/>
          </a:prstGeom>
          <a:noFill/>
          <a:ln w="9525">
            <a:noFill/>
            <a:miter lim="800000"/>
            <a:headEnd/>
            <a:tailEnd/>
          </a:ln>
        </p:spPr>
        <p:txBody>
          <a:bodyPr>
            <a:spAutoFit/>
          </a:bodyPr>
          <a:lstStyle/>
          <a:p>
            <a:pPr>
              <a:buFontTx/>
              <a:buChar char="-"/>
            </a:pPr>
            <a:r>
              <a:rPr lang="en-US"/>
              <a:t>  </a:t>
            </a:r>
            <a:r>
              <a:rPr lang="en-US">
                <a:solidFill>
                  <a:srgbClr val="CC3300"/>
                </a:solidFill>
              </a:rPr>
              <a:t>Về nhà cần chú ý nhắc nhở nhau biết phòng tránh và tiết kiệm các nguồn nhiệt.</a:t>
            </a:r>
          </a:p>
          <a:p>
            <a:r>
              <a:rPr lang="en-US">
                <a:solidFill>
                  <a:srgbClr val="CC3300"/>
                </a:solidFill>
              </a:rPr>
              <a:t>-  Chuẩn bị bài: Nhiệt cần cho sự sống.</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ox(in)">
                                      <p:cBhvr>
                                        <p:cTn id="7" dur="500"/>
                                        <p:tgtEl>
                                          <p:spTgt spid="194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9464">
                                            <p:txEl>
                                              <p:pRg st="1" end="1"/>
                                            </p:txEl>
                                          </p:spTgt>
                                        </p:tgtEl>
                                        <p:attrNameLst>
                                          <p:attrName>style.visibility</p:attrName>
                                        </p:attrNameLst>
                                      </p:cBhvr>
                                      <p:to>
                                        <p:strVal val="visible"/>
                                      </p:to>
                                    </p:set>
                                    <p:anim calcmode="lin" valueType="num">
                                      <p:cBhvr>
                                        <p:cTn id="12" dur="1000" fill="hold"/>
                                        <p:tgtEl>
                                          <p:spTgt spid="1946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946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4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47244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4100" name="Text Box 7"/>
          <p:cNvSpPr txBox="1">
            <a:spLocks noChangeArrowheads="1"/>
          </p:cNvSpPr>
          <p:nvPr/>
        </p:nvSpPr>
        <p:spPr bwMode="auto">
          <a:xfrm>
            <a:off x="41148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3076" name="Picture 8"/>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4102" name="Text Box 9"/>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7" name="TextBox 6"/>
          <p:cNvSpPr txBox="1"/>
          <p:nvPr/>
        </p:nvSpPr>
        <p:spPr>
          <a:xfrm>
            <a:off x="2743200" y="1905000"/>
            <a:ext cx="6172200" cy="3724275"/>
          </a:xfrm>
          <a:prstGeom prst="rect">
            <a:avLst/>
          </a:prstGeom>
          <a:noFill/>
        </p:spPr>
        <p:txBody>
          <a:bodyPr>
            <a:spAutoFit/>
          </a:bodyPr>
          <a:lstStyle/>
          <a:p>
            <a:pPr>
              <a:buFontTx/>
              <a:buChar char="-"/>
              <a:defRPr/>
            </a:pPr>
            <a:r>
              <a:rPr lang="en-US" sz="2400" dirty="0">
                <a:latin typeface="Arial"/>
              </a:rPr>
              <a:t>  </a:t>
            </a:r>
            <a:r>
              <a:rPr lang="en-US" dirty="0" err="1">
                <a:solidFill>
                  <a:srgbClr val="CC3300"/>
                </a:solidFill>
                <a:latin typeface="Arial"/>
              </a:rPr>
              <a:t>Em</a:t>
            </a:r>
            <a:r>
              <a:rPr lang="en-US" dirty="0">
                <a:solidFill>
                  <a:srgbClr val="CC3300"/>
                </a:solidFill>
                <a:latin typeface="Arial"/>
              </a:rPr>
              <a:t> </a:t>
            </a:r>
            <a:r>
              <a:rPr lang="en-US" dirty="0" err="1">
                <a:solidFill>
                  <a:srgbClr val="CC3300"/>
                </a:solidFill>
                <a:latin typeface="Arial"/>
              </a:rPr>
              <a:t>hãy</a:t>
            </a:r>
            <a:r>
              <a:rPr lang="en-US" dirty="0">
                <a:solidFill>
                  <a:srgbClr val="CC3300"/>
                </a:solidFill>
                <a:latin typeface="Arial"/>
              </a:rPr>
              <a:t> </a:t>
            </a:r>
            <a:r>
              <a:rPr lang="en-US" dirty="0" err="1">
                <a:solidFill>
                  <a:srgbClr val="CC3300"/>
                </a:solidFill>
                <a:latin typeface="Arial"/>
              </a:rPr>
              <a:t>quan</a:t>
            </a:r>
            <a:r>
              <a:rPr lang="en-US" dirty="0">
                <a:solidFill>
                  <a:srgbClr val="CC3300"/>
                </a:solidFill>
                <a:latin typeface="Arial"/>
              </a:rPr>
              <a:t> </a:t>
            </a:r>
            <a:r>
              <a:rPr lang="en-US" dirty="0" err="1">
                <a:solidFill>
                  <a:srgbClr val="CC3300"/>
                </a:solidFill>
                <a:latin typeface="Arial"/>
              </a:rPr>
              <a:t>sát</a:t>
            </a:r>
            <a:r>
              <a:rPr lang="en-US" dirty="0">
                <a:solidFill>
                  <a:srgbClr val="CC3300"/>
                </a:solidFill>
                <a:latin typeface="Arial"/>
              </a:rPr>
              <a:t> </a:t>
            </a:r>
            <a:r>
              <a:rPr lang="en-US" dirty="0" err="1">
                <a:solidFill>
                  <a:srgbClr val="CC3300"/>
                </a:solidFill>
                <a:latin typeface="Arial"/>
              </a:rPr>
              <a:t>tranh</a:t>
            </a:r>
            <a:r>
              <a:rPr lang="en-US" dirty="0">
                <a:solidFill>
                  <a:srgbClr val="CC3300"/>
                </a:solidFill>
                <a:latin typeface="Arial"/>
              </a:rPr>
              <a:t> 1,2,3,4 ở SGK </a:t>
            </a:r>
            <a:r>
              <a:rPr lang="en-US" dirty="0" err="1">
                <a:solidFill>
                  <a:srgbClr val="CC3300"/>
                </a:solidFill>
                <a:latin typeface="Arial"/>
              </a:rPr>
              <a:t>trang</a:t>
            </a:r>
            <a:r>
              <a:rPr lang="en-US" dirty="0">
                <a:solidFill>
                  <a:srgbClr val="CC3300"/>
                </a:solidFill>
                <a:latin typeface="Arial"/>
              </a:rPr>
              <a:t> 106, </a:t>
            </a:r>
            <a:r>
              <a:rPr lang="en-US" dirty="0" err="1">
                <a:solidFill>
                  <a:srgbClr val="CC3300"/>
                </a:solidFill>
                <a:latin typeface="Arial"/>
              </a:rPr>
              <a:t>dựa</a:t>
            </a:r>
            <a:r>
              <a:rPr lang="en-US" dirty="0">
                <a:solidFill>
                  <a:srgbClr val="CC3300"/>
                </a:solidFill>
                <a:latin typeface="Arial"/>
              </a:rPr>
              <a:t> </a:t>
            </a:r>
            <a:r>
              <a:rPr lang="en-US" dirty="0" err="1">
                <a:solidFill>
                  <a:srgbClr val="CC3300"/>
                </a:solidFill>
                <a:latin typeface="Arial"/>
              </a:rPr>
              <a:t>vào</a:t>
            </a:r>
            <a:r>
              <a:rPr lang="en-US" dirty="0">
                <a:solidFill>
                  <a:srgbClr val="CC3300"/>
                </a:solidFill>
                <a:latin typeface="Arial"/>
              </a:rPr>
              <a:t> </a:t>
            </a:r>
            <a:r>
              <a:rPr lang="en-US" dirty="0" err="1">
                <a:solidFill>
                  <a:srgbClr val="CC3300"/>
                </a:solidFill>
                <a:latin typeface="Arial"/>
              </a:rPr>
              <a:t>hiểu</a:t>
            </a:r>
            <a:r>
              <a:rPr lang="en-US" dirty="0">
                <a:solidFill>
                  <a:srgbClr val="CC3300"/>
                </a:solidFill>
                <a:latin typeface="Arial"/>
              </a:rPr>
              <a:t> </a:t>
            </a:r>
            <a:r>
              <a:rPr lang="en-US" dirty="0" err="1">
                <a:solidFill>
                  <a:srgbClr val="CC3300"/>
                </a:solidFill>
                <a:latin typeface="Arial"/>
              </a:rPr>
              <a:t>biết</a:t>
            </a:r>
            <a:r>
              <a:rPr lang="en-US" dirty="0">
                <a:solidFill>
                  <a:srgbClr val="CC3300"/>
                </a:solidFill>
                <a:latin typeface="Arial"/>
              </a:rPr>
              <a:t> </a:t>
            </a:r>
            <a:r>
              <a:rPr lang="en-US" dirty="0" err="1">
                <a:solidFill>
                  <a:srgbClr val="CC3300"/>
                </a:solidFill>
                <a:latin typeface="Arial"/>
              </a:rPr>
              <a:t>thực</a:t>
            </a:r>
            <a:r>
              <a:rPr lang="en-US" dirty="0">
                <a:solidFill>
                  <a:srgbClr val="CC3300"/>
                </a:solidFill>
                <a:latin typeface="Arial"/>
              </a:rPr>
              <a:t> </a:t>
            </a:r>
            <a:r>
              <a:rPr lang="en-US" dirty="0" err="1">
                <a:solidFill>
                  <a:srgbClr val="CC3300"/>
                </a:solidFill>
                <a:latin typeface="Arial"/>
              </a:rPr>
              <a:t>tế</a:t>
            </a:r>
            <a:r>
              <a:rPr lang="en-US" dirty="0">
                <a:solidFill>
                  <a:srgbClr val="CC3300"/>
                </a:solidFill>
                <a:latin typeface="Arial"/>
              </a:rPr>
              <a:t> </a:t>
            </a:r>
            <a:r>
              <a:rPr lang="en-US" dirty="0" err="1">
                <a:solidFill>
                  <a:srgbClr val="CC3300"/>
                </a:solidFill>
                <a:latin typeface="Arial"/>
              </a:rPr>
              <a:t>trao</a:t>
            </a:r>
            <a:r>
              <a:rPr lang="en-US" dirty="0">
                <a:solidFill>
                  <a:srgbClr val="CC3300"/>
                </a:solidFill>
                <a:latin typeface="Arial"/>
              </a:rPr>
              <a:t> </a:t>
            </a:r>
            <a:r>
              <a:rPr lang="en-US" dirty="0" err="1">
                <a:solidFill>
                  <a:srgbClr val="CC3300"/>
                </a:solidFill>
                <a:latin typeface="Arial"/>
              </a:rPr>
              <a:t>đổi</a:t>
            </a:r>
            <a:r>
              <a:rPr lang="en-US" dirty="0">
                <a:solidFill>
                  <a:srgbClr val="CC3300"/>
                </a:solidFill>
                <a:latin typeface="Arial"/>
              </a:rPr>
              <a:t> </a:t>
            </a:r>
            <a:r>
              <a:rPr lang="en-US" dirty="0" err="1">
                <a:solidFill>
                  <a:srgbClr val="CC3300"/>
                </a:solidFill>
                <a:latin typeface="Arial"/>
              </a:rPr>
              <a:t>với</a:t>
            </a:r>
            <a:r>
              <a:rPr lang="en-US" dirty="0">
                <a:solidFill>
                  <a:srgbClr val="CC3300"/>
                </a:solidFill>
                <a:latin typeface="Arial"/>
              </a:rPr>
              <a:t> </a:t>
            </a:r>
            <a:r>
              <a:rPr lang="en-US" dirty="0" err="1">
                <a:solidFill>
                  <a:srgbClr val="CC3300"/>
                </a:solidFill>
                <a:latin typeface="Arial"/>
              </a:rPr>
              <a:t>bạn</a:t>
            </a:r>
            <a:r>
              <a:rPr lang="en-US" dirty="0">
                <a:solidFill>
                  <a:srgbClr val="CC3300"/>
                </a:solidFill>
                <a:latin typeface="Arial"/>
              </a:rPr>
              <a:t> </a:t>
            </a:r>
            <a:r>
              <a:rPr lang="en-US" dirty="0" err="1">
                <a:solidFill>
                  <a:srgbClr val="CC3300"/>
                </a:solidFill>
                <a:latin typeface="Arial"/>
              </a:rPr>
              <a:t>bên</a:t>
            </a:r>
            <a:r>
              <a:rPr lang="en-US" dirty="0">
                <a:solidFill>
                  <a:srgbClr val="CC3300"/>
                </a:solidFill>
                <a:latin typeface="Arial"/>
              </a:rPr>
              <a:t> </a:t>
            </a:r>
            <a:r>
              <a:rPr lang="en-US" dirty="0" err="1">
                <a:solidFill>
                  <a:srgbClr val="CC3300"/>
                </a:solidFill>
                <a:latin typeface="Arial"/>
              </a:rPr>
              <a:t>cạnh</a:t>
            </a:r>
            <a:r>
              <a:rPr lang="en-US" dirty="0">
                <a:solidFill>
                  <a:srgbClr val="CC3300"/>
                </a:solidFill>
                <a:latin typeface="Arial"/>
              </a:rPr>
              <a:t> </a:t>
            </a:r>
            <a:r>
              <a:rPr lang="en-US" dirty="0" err="1">
                <a:solidFill>
                  <a:srgbClr val="CC3300"/>
                </a:solidFill>
                <a:latin typeface="Arial"/>
              </a:rPr>
              <a:t>để</a:t>
            </a:r>
            <a:r>
              <a:rPr lang="en-US" dirty="0">
                <a:solidFill>
                  <a:srgbClr val="CC3300"/>
                </a:solidFill>
                <a:latin typeface="Arial"/>
              </a:rPr>
              <a:t> </a:t>
            </a:r>
            <a:r>
              <a:rPr lang="en-US" dirty="0" err="1">
                <a:solidFill>
                  <a:srgbClr val="CC3300"/>
                </a:solidFill>
                <a:latin typeface="Arial"/>
              </a:rPr>
              <a:t>trả</a:t>
            </a:r>
            <a:r>
              <a:rPr lang="en-US" dirty="0">
                <a:solidFill>
                  <a:srgbClr val="CC3300"/>
                </a:solidFill>
                <a:latin typeface="Arial"/>
              </a:rPr>
              <a:t> </a:t>
            </a:r>
            <a:r>
              <a:rPr lang="en-US" dirty="0" err="1">
                <a:solidFill>
                  <a:srgbClr val="CC3300"/>
                </a:solidFill>
                <a:latin typeface="Arial"/>
              </a:rPr>
              <a:t>lời</a:t>
            </a:r>
            <a:r>
              <a:rPr lang="en-US" dirty="0">
                <a:solidFill>
                  <a:srgbClr val="CC3300"/>
                </a:solidFill>
                <a:latin typeface="Arial"/>
              </a:rPr>
              <a:t> </a:t>
            </a:r>
            <a:r>
              <a:rPr lang="en-US" dirty="0" err="1">
                <a:solidFill>
                  <a:srgbClr val="CC3300"/>
                </a:solidFill>
                <a:latin typeface="Arial"/>
              </a:rPr>
              <a:t>câu</a:t>
            </a:r>
            <a:r>
              <a:rPr lang="en-US" dirty="0">
                <a:solidFill>
                  <a:srgbClr val="CC3300"/>
                </a:solidFill>
                <a:latin typeface="Arial"/>
              </a:rPr>
              <a:t> </a:t>
            </a:r>
            <a:r>
              <a:rPr lang="en-US" dirty="0" err="1">
                <a:solidFill>
                  <a:srgbClr val="CC3300"/>
                </a:solidFill>
                <a:latin typeface="Arial"/>
              </a:rPr>
              <a:t>hỏi</a:t>
            </a:r>
            <a:r>
              <a:rPr lang="en-US" dirty="0">
                <a:solidFill>
                  <a:srgbClr val="CC3300"/>
                </a:solidFill>
                <a:latin typeface="Arial"/>
              </a:rPr>
              <a:t> </a:t>
            </a:r>
            <a:r>
              <a:rPr lang="en-US" dirty="0" err="1">
                <a:solidFill>
                  <a:srgbClr val="CC3300"/>
                </a:solidFill>
                <a:latin typeface="Arial"/>
              </a:rPr>
              <a:t>sau</a:t>
            </a:r>
            <a:r>
              <a:rPr lang="en-US" dirty="0">
                <a:solidFill>
                  <a:srgbClr val="CC3300"/>
                </a:solidFill>
                <a:latin typeface="Arial"/>
              </a:rPr>
              <a:t>:</a:t>
            </a:r>
          </a:p>
          <a:p>
            <a:pPr>
              <a:defRPr/>
            </a:pPr>
            <a:endParaRPr lang="en-US" dirty="0">
              <a:solidFill>
                <a:srgbClr val="990000"/>
              </a:solidFill>
              <a:latin typeface="Arial"/>
            </a:endParaRPr>
          </a:p>
          <a:p>
            <a:pPr marL="457200" indent="-457200">
              <a:defRPr/>
            </a:pPr>
            <a:r>
              <a:rPr lang="en-US" sz="2400" dirty="0">
                <a:solidFill>
                  <a:srgbClr val="000099"/>
                </a:solidFill>
                <a:latin typeface="Arial"/>
              </a:rPr>
              <a:t>1. </a:t>
            </a:r>
            <a:r>
              <a:rPr lang="en-US" sz="2400" dirty="0" err="1">
                <a:solidFill>
                  <a:srgbClr val="000099"/>
                </a:solidFill>
                <a:latin typeface="Arial"/>
              </a:rPr>
              <a:t>Em</a:t>
            </a:r>
            <a:r>
              <a:rPr lang="en-US" sz="2400" dirty="0">
                <a:solidFill>
                  <a:srgbClr val="000099"/>
                </a:solidFill>
                <a:latin typeface="Arial"/>
              </a:rPr>
              <a:t> </a:t>
            </a:r>
            <a:r>
              <a:rPr lang="en-US" sz="2400" dirty="0" err="1">
                <a:solidFill>
                  <a:srgbClr val="000099"/>
                </a:solidFill>
                <a:latin typeface="Arial"/>
              </a:rPr>
              <a:t>biết</a:t>
            </a:r>
            <a:r>
              <a:rPr lang="en-US" sz="2400" dirty="0">
                <a:solidFill>
                  <a:srgbClr val="000099"/>
                </a:solidFill>
                <a:latin typeface="Arial"/>
              </a:rPr>
              <a:t> </a:t>
            </a:r>
            <a:r>
              <a:rPr lang="en-US" sz="2400" dirty="0" err="1">
                <a:solidFill>
                  <a:srgbClr val="000099"/>
                </a:solidFill>
                <a:latin typeface="Arial"/>
              </a:rPr>
              <a:t>những</a:t>
            </a:r>
            <a:r>
              <a:rPr lang="en-US" sz="2400" dirty="0">
                <a:solidFill>
                  <a:srgbClr val="000099"/>
                </a:solidFill>
                <a:latin typeface="Arial"/>
              </a:rPr>
              <a:t> </a:t>
            </a:r>
            <a:r>
              <a:rPr lang="en-US" sz="2400" dirty="0" err="1">
                <a:solidFill>
                  <a:srgbClr val="000099"/>
                </a:solidFill>
                <a:latin typeface="Arial"/>
              </a:rPr>
              <a:t>vật</a:t>
            </a:r>
            <a:r>
              <a:rPr lang="en-US" sz="2400" dirty="0">
                <a:solidFill>
                  <a:srgbClr val="000099"/>
                </a:solidFill>
                <a:latin typeface="Arial"/>
              </a:rPr>
              <a:t> </a:t>
            </a:r>
            <a:r>
              <a:rPr lang="en-US" sz="2400" dirty="0" err="1">
                <a:solidFill>
                  <a:srgbClr val="000099"/>
                </a:solidFill>
                <a:latin typeface="Arial"/>
              </a:rPr>
              <a:t>nào</a:t>
            </a:r>
            <a:r>
              <a:rPr lang="en-US" sz="2400" dirty="0">
                <a:solidFill>
                  <a:srgbClr val="000099"/>
                </a:solidFill>
                <a:latin typeface="Arial"/>
              </a:rPr>
              <a:t> </a:t>
            </a:r>
            <a:r>
              <a:rPr lang="en-US" sz="2400" dirty="0" err="1">
                <a:solidFill>
                  <a:srgbClr val="000099"/>
                </a:solidFill>
                <a:latin typeface="Arial"/>
              </a:rPr>
              <a:t>là</a:t>
            </a:r>
            <a:r>
              <a:rPr lang="en-US" sz="2400" dirty="0">
                <a:solidFill>
                  <a:srgbClr val="000099"/>
                </a:solidFill>
                <a:latin typeface="Arial"/>
              </a:rPr>
              <a:t> </a:t>
            </a:r>
            <a:r>
              <a:rPr lang="en-US" sz="2400" dirty="0" err="1">
                <a:solidFill>
                  <a:srgbClr val="000099"/>
                </a:solidFill>
                <a:latin typeface="Arial"/>
              </a:rPr>
              <a:t>nguồn</a:t>
            </a:r>
            <a:r>
              <a:rPr lang="en-US" sz="2400" dirty="0">
                <a:solidFill>
                  <a:srgbClr val="000099"/>
                </a:solidFill>
                <a:latin typeface="Arial"/>
              </a:rPr>
              <a:t> </a:t>
            </a:r>
            <a:r>
              <a:rPr lang="en-US" sz="2400" dirty="0" err="1">
                <a:solidFill>
                  <a:srgbClr val="000099"/>
                </a:solidFill>
                <a:latin typeface="Arial"/>
              </a:rPr>
              <a:t>tỏa</a:t>
            </a:r>
            <a:r>
              <a:rPr lang="en-US" sz="2400" dirty="0">
                <a:solidFill>
                  <a:srgbClr val="000099"/>
                </a:solidFill>
                <a:latin typeface="Arial"/>
              </a:rPr>
              <a:t> </a:t>
            </a:r>
            <a:r>
              <a:rPr lang="en-US" sz="2400" dirty="0" err="1">
                <a:solidFill>
                  <a:srgbClr val="000099"/>
                </a:solidFill>
                <a:latin typeface="Arial"/>
              </a:rPr>
              <a:t>nhiệt</a:t>
            </a:r>
            <a:r>
              <a:rPr lang="en-US" sz="2400" dirty="0">
                <a:solidFill>
                  <a:srgbClr val="000099"/>
                </a:solidFill>
                <a:latin typeface="Arial"/>
              </a:rPr>
              <a:t> </a:t>
            </a:r>
            <a:r>
              <a:rPr lang="en-US" sz="2400" dirty="0" err="1">
                <a:solidFill>
                  <a:srgbClr val="000099"/>
                </a:solidFill>
                <a:latin typeface="Arial"/>
              </a:rPr>
              <a:t>cho</a:t>
            </a:r>
            <a:r>
              <a:rPr lang="en-US" sz="2400" dirty="0">
                <a:solidFill>
                  <a:srgbClr val="000099"/>
                </a:solidFill>
                <a:latin typeface="Arial"/>
              </a:rPr>
              <a:t> </a:t>
            </a:r>
            <a:r>
              <a:rPr lang="en-US" sz="2400" dirty="0" err="1">
                <a:solidFill>
                  <a:srgbClr val="000099"/>
                </a:solidFill>
                <a:latin typeface="Arial"/>
              </a:rPr>
              <a:t>các</a:t>
            </a:r>
            <a:r>
              <a:rPr lang="en-US" sz="2400" dirty="0">
                <a:solidFill>
                  <a:srgbClr val="000099"/>
                </a:solidFill>
                <a:latin typeface="Arial"/>
              </a:rPr>
              <a:t> </a:t>
            </a:r>
            <a:r>
              <a:rPr lang="en-US" sz="2400" dirty="0" err="1">
                <a:solidFill>
                  <a:srgbClr val="000099"/>
                </a:solidFill>
                <a:latin typeface="Arial"/>
              </a:rPr>
              <a:t>vật</a:t>
            </a:r>
            <a:r>
              <a:rPr lang="en-US" sz="2400" dirty="0">
                <a:solidFill>
                  <a:srgbClr val="000099"/>
                </a:solidFill>
                <a:latin typeface="Arial"/>
              </a:rPr>
              <a:t> </a:t>
            </a:r>
            <a:r>
              <a:rPr lang="en-US" sz="2400" dirty="0" err="1">
                <a:solidFill>
                  <a:srgbClr val="000099"/>
                </a:solidFill>
                <a:latin typeface="Arial"/>
              </a:rPr>
              <a:t>xung</a:t>
            </a:r>
            <a:r>
              <a:rPr lang="en-US" sz="2400" dirty="0">
                <a:solidFill>
                  <a:srgbClr val="000099"/>
                </a:solidFill>
                <a:latin typeface="Arial"/>
              </a:rPr>
              <a:t> </a:t>
            </a:r>
            <a:r>
              <a:rPr lang="en-US" sz="2400" dirty="0" err="1">
                <a:solidFill>
                  <a:srgbClr val="000099"/>
                </a:solidFill>
                <a:latin typeface="Arial"/>
              </a:rPr>
              <a:t>quanh</a:t>
            </a:r>
            <a:r>
              <a:rPr lang="en-US" sz="2400" dirty="0">
                <a:solidFill>
                  <a:srgbClr val="000099"/>
                </a:solidFill>
                <a:latin typeface="Arial"/>
              </a:rPr>
              <a:t> ?</a:t>
            </a:r>
          </a:p>
          <a:p>
            <a:pPr marL="457200" indent="-457200">
              <a:defRPr/>
            </a:pPr>
            <a:r>
              <a:rPr lang="en-US" sz="2400" dirty="0">
                <a:solidFill>
                  <a:srgbClr val="000099"/>
                </a:solidFill>
                <a:latin typeface="Arial"/>
              </a:rPr>
              <a:t>2. </a:t>
            </a:r>
            <a:r>
              <a:rPr lang="en-US" sz="2400" dirty="0" err="1">
                <a:solidFill>
                  <a:srgbClr val="000099"/>
                </a:solidFill>
                <a:latin typeface="Arial"/>
              </a:rPr>
              <a:t>Em</a:t>
            </a:r>
            <a:r>
              <a:rPr lang="en-US" sz="2400" dirty="0">
                <a:solidFill>
                  <a:srgbClr val="000099"/>
                </a:solidFill>
                <a:latin typeface="Arial"/>
              </a:rPr>
              <a:t> </a:t>
            </a:r>
            <a:r>
              <a:rPr lang="en-US" sz="2400" dirty="0" err="1">
                <a:solidFill>
                  <a:srgbClr val="000099"/>
                </a:solidFill>
                <a:latin typeface="Arial"/>
              </a:rPr>
              <a:t>biết</a:t>
            </a:r>
            <a:r>
              <a:rPr lang="en-US" sz="2400" dirty="0">
                <a:solidFill>
                  <a:srgbClr val="000099"/>
                </a:solidFill>
                <a:latin typeface="Arial"/>
              </a:rPr>
              <a:t> </a:t>
            </a:r>
            <a:r>
              <a:rPr lang="en-US" sz="2400" dirty="0" err="1">
                <a:solidFill>
                  <a:srgbClr val="000099"/>
                </a:solidFill>
                <a:latin typeface="Arial"/>
              </a:rPr>
              <a:t>gì</a:t>
            </a:r>
            <a:r>
              <a:rPr lang="en-US" sz="2400" dirty="0">
                <a:solidFill>
                  <a:srgbClr val="000099"/>
                </a:solidFill>
                <a:latin typeface="Arial"/>
              </a:rPr>
              <a:t> </a:t>
            </a:r>
            <a:r>
              <a:rPr lang="en-US" sz="2400" dirty="0" err="1">
                <a:solidFill>
                  <a:srgbClr val="000099"/>
                </a:solidFill>
                <a:latin typeface="Arial"/>
              </a:rPr>
              <a:t>về</a:t>
            </a:r>
            <a:r>
              <a:rPr lang="en-US" sz="2400" dirty="0">
                <a:solidFill>
                  <a:srgbClr val="000099"/>
                </a:solidFill>
                <a:latin typeface="Arial"/>
              </a:rPr>
              <a:t> </a:t>
            </a:r>
            <a:r>
              <a:rPr lang="en-US" sz="2400" dirty="0" err="1">
                <a:solidFill>
                  <a:srgbClr val="000099"/>
                </a:solidFill>
                <a:latin typeface="Arial"/>
              </a:rPr>
              <a:t>vai</a:t>
            </a:r>
            <a:r>
              <a:rPr lang="en-US" sz="2400" dirty="0">
                <a:solidFill>
                  <a:srgbClr val="000099"/>
                </a:solidFill>
                <a:latin typeface="Arial"/>
              </a:rPr>
              <a:t> </a:t>
            </a:r>
            <a:r>
              <a:rPr lang="en-US" sz="2400" dirty="0" err="1">
                <a:solidFill>
                  <a:srgbClr val="000099"/>
                </a:solidFill>
                <a:latin typeface="Arial"/>
              </a:rPr>
              <a:t>trò</a:t>
            </a:r>
            <a:r>
              <a:rPr lang="en-US" sz="2400" dirty="0">
                <a:solidFill>
                  <a:srgbClr val="000099"/>
                </a:solidFill>
                <a:latin typeface="Arial"/>
              </a:rPr>
              <a:t> </a:t>
            </a:r>
            <a:r>
              <a:rPr lang="en-US" sz="2400" dirty="0" err="1">
                <a:solidFill>
                  <a:srgbClr val="000099"/>
                </a:solidFill>
                <a:latin typeface="Arial"/>
              </a:rPr>
              <a:t>của</a:t>
            </a:r>
            <a:r>
              <a:rPr lang="en-US" sz="2400" dirty="0">
                <a:solidFill>
                  <a:srgbClr val="000099"/>
                </a:solidFill>
                <a:latin typeface="Arial"/>
              </a:rPr>
              <a:t> </a:t>
            </a:r>
            <a:r>
              <a:rPr lang="en-US" sz="2400" dirty="0" err="1">
                <a:solidFill>
                  <a:srgbClr val="000099"/>
                </a:solidFill>
                <a:latin typeface="Arial"/>
              </a:rPr>
              <a:t>từng</a:t>
            </a:r>
            <a:r>
              <a:rPr lang="en-US" sz="2400" dirty="0">
                <a:solidFill>
                  <a:srgbClr val="000099"/>
                </a:solidFill>
                <a:latin typeface="Arial"/>
              </a:rPr>
              <a:t> </a:t>
            </a:r>
            <a:r>
              <a:rPr lang="en-US" sz="2400" dirty="0" err="1">
                <a:solidFill>
                  <a:srgbClr val="000099"/>
                </a:solidFill>
                <a:latin typeface="Arial"/>
              </a:rPr>
              <a:t>nguồn</a:t>
            </a:r>
            <a:r>
              <a:rPr lang="en-US" sz="2400" dirty="0">
                <a:solidFill>
                  <a:srgbClr val="000099"/>
                </a:solidFill>
                <a:latin typeface="Arial"/>
              </a:rPr>
              <a:t> </a:t>
            </a:r>
            <a:r>
              <a:rPr lang="en-US" sz="2400" dirty="0" err="1">
                <a:solidFill>
                  <a:srgbClr val="000099"/>
                </a:solidFill>
                <a:latin typeface="Arial"/>
              </a:rPr>
              <a:t>nhiệt</a:t>
            </a:r>
            <a:r>
              <a:rPr lang="en-US" sz="2400" dirty="0">
                <a:solidFill>
                  <a:srgbClr val="000099"/>
                </a:solidFill>
                <a:latin typeface="Arial"/>
              </a:rPr>
              <a:t> </a:t>
            </a:r>
            <a:r>
              <a:rPr lang="en-US" sz="2400" dirty="0" err="1">
                <a:solidFill>
                  <a:srgbClr val="000099"/>
                </a:solidFill>
                <a:latin typeface="Arial"/>
              </a:rPr>
              <a:t>ấy</a:t>
            </a:r>
            <a:r>
              <a:rPr lang="en-US" sz="2400" dirty="0">
                <a:solidFill>
                  <a:srgbClr val="000099"/>
                </a:solidFill>
                <a:latin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2"/>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102">
                                            <p:txEl>
                                              <p:pRg st="0" end="0"/>
                                            </p:txEl>
                                          </p:spTgt>
                                        </p:tgtEl>
                                        <p:attrNameLst>
                                          <p:attrName>style.visibility</p:attrName>
                                        </p:attrNameLst>
                                      </p:cBhvr>
                                      <p:to>
                                        <p:strVal val="visible"/>
                                      </p:to>
                                    </p:set>
                                    <p:animEffect transition="in" filter="box(in)">
                                      <p:cBhvr>
                                        <p:cTn id="14" dur="500"/>
                                        <p:tgtEl>
                                          <p:spTgt spid="410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4102">
                                            <p:txEl>
                                              <p:pRg st="1" end="1"/>
                                            </p:txEl>
                                          </p:spTgt>
                                        </p:tgtEl>
                                        <p:attrNameLst>
                                          <p:attrName>style.visibility</p:attrName>
                                        </p:attrNameLst>
                                      </p:cBhvr>
                                      <p:to>
                                        <p:strVal val="visible"/>
                                      </p:to>
                                    </p:set>
                                    <p:anim calcmode="lin" valueType="num">
                                      <p:cBhvr>
                                        <p:cTn id="19" dur="1000" fill="hold"/>
                                        <p:tgtEl>
                                          <p:spTgt spid="4102">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10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102">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7">
                                            <p:txEl>
                                              <p:pRg st="2" end="2"/>
                                            </p:txEl>
                                          </p:spTgt>
                                        </p:tgtEl>
                                      </p:cBhvr>
                                    </p:animEffect>
                                  </p:childTnLst>
                                </p:cTn>
                              </p:par>
                              <p:par>
                                <p:cTn id="36" presetID="29" presetClass="entr" presetSubtype="0"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4099"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4100" name="Picture 5"/>
          <p:cNvPicPr>
            <a:picLocks noChangeAspect="1" noChangeArrowheads="1"/>
          </p:cNvPicPr>
          <p:nvPr/>
        </p:nvPicPr>
        <p:blipFill>
          <a:blip r:embed="rId2"/>
          <a:srcRect/>
          <a:stretch>
            <a:fillRect/>
          </a:stretch>
        </p:blipFill>
        <p:spPr bwMode="auto">
          <a:xfrm>
            <a:off x="-31750" y="1295400"/>
            <a:ext cx="9175750" cy="5562600"/>
          </a:xfrm>
          <a:prstGeom prst="rect">
            <a:avLst/>
          </a:prstGeom>
          <a:noFill/>
          <a:ln w="9525">
            <a:noFill/>
            <a:miter lim="800000"/>
            <a:headEnd/>
            <a:tailEnd/>
          </a:ln>
        </p:spPr>
      </p:pic>
      <p:sp>
        <p:nvSpPr>
          <p:cNvPr id="4101"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5127" name="TextBox 6"/>
          <p:cNvSpPr txBox="1">
            <a:spLocks noChangeArrowheads="1"/>
          </p:cNvSpPr>
          <p:nvPr/>
        </p:nvSpPr>
        <p:spPr bwMode="auto">
          <a:xfrm>
            <a:off x="2514600" y="1524000"/>
            <a:ext cx="1600200" cy="1323975"/>
          </a:xfrm>
          <a:prstGeom prst="rect">
            <a:avLst/>
          </a:prstGeom>
          <a:noFill/>
          <a:ln w="9525">
            <a:noFill/>
            <a:miter lim="800000"/>
            <a:headEnd/>
            <a:tailEnd/>
          </a:ln>
        </p:spPr>
        <p:txBody>
          <a:bodyPr>
            <a:spAutoFit/>
          </a:bodyPr>
          <a:lstStyle/>
          <a:p>
            <a:r>
              <a:rPr lang="en-US">
                <a:solidFill>
                  <a:srgbClr val="990000"/>
                </a:solidFill>
              </a:rPr>
              <a:t>Đáp án:</a:t>
            </a:r>
          </a:p>
          <a:p>
            <a:endParaRPr lang="en-US"/>
          </a:p>
          <a:p>
            <a:endParaRPr lang="en-US" sz="2400"/>
          </a:p>
        </p:txBody>
      </p:sp>
      <p:sp>
        <p:nvSpPr>
          <p:cNvPr id="5128" name="TextBox 9"/>
          <p:cNvSpPr txBox="1">
            <a:spLocks noChangeArrowheads="1"/>
          </p:cNvSpPr>
          <p:nvPr/>
        </p:nvSpPr>
        <p:spPr bwMode="auto">
          <a:xfrm>
            <a:off x="2514600" y="5595938"/>
            <a:ext cx="6629400" cy="1262062"/>
          </a:xfrm>
          <a:prstGeom prst="rect">
            <a:avLst/>
          </a:prstGeom>
          <a:noFill/>
          <a:ln w="9525">
            <a:noFill/>
            <a:miter lim="800000"/>
            <a:headEnd/>
            <a:tailEnd/>
          </a:ln>
        </p:spPr>
        <p:txBody>
          <a:bodyPr>
            <a:spAutoFit/>
          </a:bodyPr>
          <a:lstStyle/>
          <a:p>
            <a:r>
              <a:rPr lang="en-US">
                <a:solidFill>
                  <a:srgbClr val="000099"/>
                </a:solidFill>
                <a:sym typeface="Wingdings" pitchFamily="2" charset="2"/>
              </a:rPr>
              <a:t> </a:t>
            </a:r>
            <a:r>
              <a:rPr lang="en-US" sz="2400">
                <a:solidFill>
                  <a:srgbClr val="000099"/>
                </a:solidFill>
                <a:sym typeface="Wingdings" pitchFamily="2" charset="2"/>
              </a:rPr>
              <a:t>Mặt Trời giúp mọi sinh vật sưởi ấm, phơi khô làm nước biển bốc hơi nhanh tạo thành muối. </a:t>
            </a:r>
            <a:endParaRPr lang="en-US"/>
          </a:p>
        </p:txBody>
      </p:sp>
      <p:pic>
        <p:nvPicPr>
          <p:cNvPr id="5134" name="Picture 14" descr="DSC03304"/>
          <p:cNvPicPr>
            <a:picLocks noChangeAspect="1" noChangeArrowheads="1"/>
          </p:cNvPicPr>
          <p:nvPr/>
        </p:nvPicPr>
        <p:blipFill>
          <a:blip r:embed="rId3"/>
          <a:srcRect/>
          <a:stretch>
            <a:fillRect/>
          </a:stretch>
        </p:blipFill>
        <p:spPr bwMode="auto">
          <a:xfrm>
            <a:off x="2590800" y="2133600"/>
            <a:ext cx="6324600" cy="34290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box(in)">
                                      <p:cBhvr>
                                        <p:cTn id="7" dur="500"/>
                                        <p:tgtEl>
                                          <p:spTgt spid="51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wheel(4)">
                                      <p:cBhvr>
                                        <p:cTn id="12" dur="2000"/>
                                        <p:tgtEl>
                                          <p:spTgt spid="5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8"/>
                                        </p:tgtEl>
                                        <p:attrNameLst>
                                          <p:attrName>style.visibility</p:attrName>
                                        </p:attrNameLst>
                                      </p:cBhvr>
                                      <p:to>
                                        <p:strVal val="visible"/>
                                      </p:to>
                                    </p:set>
                                    <p:anim calcmode="lin" valueType="num">
                                      <p:cBhvr additive="base">
                                        <p:cTn id="17" dur="500" fill="hold"/>
                                        <p:tgtEl>
                                          <p:spTgt spid="5128"/>
                                        </p:tgtEl>
                                        <p:attrNameLst>
                                          <p:attrName>ppt_x</p:attrName>
                                        </p:attrNameLst>
                                      </p:cBhvr>
                                      <p:tavLst>
                                        <p:tav tm="0">
                                          <p:val>
                                            <p:strVal val="#ppt_x"/>
                                          </p:val>
                                        </p:tav>
                                        <p:tav tm="100000">
                                          <p:val>
                                            <p:strVal val="#ppt_x"/>
                                          </p:val>
                                        </p:tav>
                                      </p:tavLst>
                                    </p:anim>
                                    <p:anim calcmode="lin" valueType="num">
                                      <p:cBhvr additive="base">
                                        <p:cTn id="1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5123"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5124" name="Picture 5"/>
          <p:cNvPicPr>
            <a:picLocks noChangeAspect="1" noChangeArrowheads="1"/>
          </p:cNvPicPr>
          <p:nvPr/>
        </p:nvPicPr>
        <p:blipFill>
          <a:blip r:embed="rId2"/>
          <a:srcRect/>
          <a:stretch>
            <a:fillRect/>
          </a:stretch>
        </p:blipFill>
        <p:spPr bwMode="auto">
          <a:xfrm>
            <a:off x="-31750" y="1295400"/>
            <a:ext cx="9175750" cy="5562600"/>
          </a:xfrm>
          <a:prstGeom prst="rect">
            <a:avLst/>
          </a:prstGeom>
          <a:noFill/>
          <a:ln w="9525">
            <a:noFill/>
            <a:miter lim="800000"/>
            <a:headEnd/>
            <a:tailEnd/>
          </a:ln>
        </p:spPr>
      </p:pic>
      <p:sp>
        <p:nvSpPr>
          <p:cNvPr id="5125"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5126" name="TextBox 6"/>
          <p:cNvSpPr txBox="1">
            <a:spLocks noChangeArrowheads="1"/>
          </p:cNvSpPr>
          <p:nvPr/>
        </p:nvSpPr>
        <p:spPr bwMode="auto">
          <a:xfrm>
            <a:off x="2438400" y="1447800"/>
            <a:ext cx="1600200" cy="1323975"/>
          </a:xfrm>
          <a:prstGeom prst="rect">
            <a:avLst/>
          </a:prstGeom>
          <a:noFill/>
          <a:ln w="9525">
            <a:noFill/>
            <a:miter lim="800000"/>
            <a:headEnd/>
            <a:tailEnd/>
          </a:ln>
        </p:spPr>
        <p:txBody>
          <a:bodyPr>
            <a:spAutoFit/>
          </a:bodyPr>
          <a:lstStyle/>
          <a:p>
            <a:r>
              <a:rPr lang="en-US">
                <a:solidFill>
                  <a:srgbClr val="990000"/>
                </a:solidFill>
              </a:rPr>
              <a:t>Đáp án:</a:t>
            </a:r>
          </a:p>
          <a:p>
            <a:endParaRPr lang="en-US"/>
          </a:p>
          <a:p>
            <a:endParaRPr lang="en-US" sz="2400"/>
          </a:p>
        </p:txBody>
      </p:sp>
      <p:sp>
        <p:nvSpPr>
          <p:cNvPr id="5128" name="TextBox 9"/>
          <p:cNvSpPr txBox="1">
            <a:spLocks noChangeArrowheads="1"/>
          </p:cNvSpPr>
          <p:nvPr/>
        </p:nvSpPr>
        <p:spPr bwMode="auto">
          <a:xfrm>
            <a:off x="2514600" y="5715000"/>
            <a:ext cx="6629400" cy="892175"/>
          </a:xfrm>
          <a:prstGeom prst="rect">
            <a:avLst/>
          </a:prstGeom>
          <a:noFill/>
          <a:ln w="9525">
            <a:noFill/>
            <a:miter lim="800000"/>
            <a:headEnd/>
            <a:tailEnd/>
          </a:ln>
        </p:spPr>
        <p:txBody>
          <a:bodyPr>
            <a:spAutoFit/>
          </a:bodyPr>
          <a:lstStyle/>
          <a:p>
            <a:r>
              <a:rPr lang="en-US">
                <a:solidFill>
                  <a:srgbClr val="000099"/>
                </a:solidFill>
                <a:sym typeface="Wingdings" pitchFamily="2" charset="2"/>
              </a:rPr>
              <a:t> </a:t>
            </a:r>
            <a:r>
              <a:rPr lang="en-US" sz="2400">
                <a:solidFill>
                  <a:srgbClr val="000099"/>
                </a:solidFill>
                <a:sym typeface="Wingdings" pitchFamily="2" charset="2"/>
              </a:rPr>
              <a:t>Mặt Trời còn tạo nguồn năng lượng điện dùng trong sinh hoạt.</a:t>
            </a:r>
            <a:endParaRPr lang="en-US"/>
          </a:p>
        </p:txBody>
      </p:sp>
      <p:pic>
        <p:nvPicPr>
          <p:cNvPr id="10" name="Picture 9" descr="Ảnh số 1 Pin Mặt Trời"/>
          <p:cNvPicPr>
            <a:picLocks noChangeAspect="1" noChangeArrowheads="1"/>
          </p:cNvPicPr>
          <p:nvPr/>
        </p:nvPicPr>
        <p:blipFill>
          <a:blip r:embed="rId3"/>
          <a:srcRect/>
          <a:stretch>
            <a:fillRect/>
          </a:stretch>
        </p:blipFill>
        <p:spPr bwMode="auto">
          <a:xfrm>
            <a:off x="2514600" y="2133600"/>
            <a:ext cx="3200400" cy="3505200"/>
          </a:xfrm>
          <a:prstGeom prst="rect">
            <a:avLst/>
          </a:prstGeom>
          <a:noFill/>
          <a:ln w="9525">
            <a:noFill/>
            <a:miter lim="800000"/>
            <a:headEnd/>
            <a:tailEnd/>
          </a:ln>
        </p:spPr>
      </p:pic>
      <p:pic>
        <p:nvPicPr>
          <p:cNvPr id="11" name="Picture 10" descr="ANd9GcTBegDQklKe8UxNRFdF793n5tCJeNw7mQwq95ZVKtqrjAUYfEYy1A"/>
          <p:cNvPicPr>
            <a:picLocks noChangeAspect="1" noChangeArrowheads="1"/>
          </p:cNvPicPr>
          <p:nvPr/>
        </p:nvPicPr>
        <p:blipFill>
          <a:blip r:embed="rId4"/>
          <a:srcRect/>
          <a:stretch>
            <a:fillRect/>
          </a:stretch>
        </p:blipFill>
        <p:spPr bwMode="auto">
          <a:xfrm>
            <a:off x="5867400" y="2133600"/>
            <a:ext cx="31242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8">
                                            <p:txEl>
                                              <p:pRg st="0" end="0"/>
                                            </p:txEl>
                                          </p:spTgt>
                                        </p:tgtEl>
                                        <p:attrNameLst>
                                          <p:attrName>style.visibility</p:attrName>
                                        </p:attrNameLst>
                                      </p:cBhvr>
                                      <p:to>
                                        <p:strVal val="visible"/>
                                      </p:to>
                                    </p:set>
                                    <p:anim calcmode="lin" valueType="num">
                                      <p:cBhvr additive="base">
                                        <p:cTn id="17" dur="500" fill="hold"/>
                                        <p:tgtEl>
                                          <p:spTgt spid="512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6147"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6148"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6149"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6151" name="Rectangle 10"/>
          <p:cNvSpPr>
            <a:spLocks noChangeArrowheads="1"/>
          </p:cNvSpPr>
          <p:nvPr/>
        </p:nvSpPr>
        <p:spPr bwMode="auto">
          <a:xfrm>
            <a:off x="2590800" y="5562600"/>
            <a:ext cx="6553200" cy="892175"/>
          </a:xfrm>
          <a:prstGeom prst="rect">
            <a:avLst/>
          </a:prstGeom>
          <a:noFill/>
          <a:ln w="9525">
            <a:noFill/>
            <a:miter lim="800000"/>
            <a:headEnd/>
            <a:tailEnd/>
          </a:ln>
        </p:spPr>
        <p:txBody>
          <a:bodyPr>
            <a:spAutoFit/>
          </a:bodyPr>
          <a:lstStyle/>
          <a:p>
            <a:r>
              <a:rPr lang="en-US">
                <a:solidFill>
                  <a:srgbClr val="000099"/>
                </a:solidFill>
                <a:sym typeface="Wingdings" pitchFamily="2" charset="2"/>
              </a:rPr>
              <a:t> </a:t>
            </a:r>
            <a:r>
              <a:rPr lang="en-US" sz="2400">
                <a:solidFill>
                  <a:srgbClr val="000099"/>
                </a:solidFill>
                <a:sym typeface="Wingdings" pitchFamily="2" charset="2"/>
              </a:rPr>
              <a:t>Ngọn lửa bếp ga, bếp củi giúp ta nấu chín thức ăn, đun sôi nước,…</a:t>
            </a:r>
          </a:p>
        </p:txBody>
      </p:sp>
      <p:pic>
        <p:nvPicPr>
          <p:cNvPr id="6152" name="Picture 8" descr="DSC03305"/>
          <p:cNvPicPr>
            <a:picLocks noChangeAspect="1" noChangeArrowheads="1"/>
          </p:cNvPicPr>
          <p:nvPr/>
        </p:nvPicPr>
        <p:blipFill>
          <a:blip r:embed="rId3"/>
          <a:srcRect/>
          <a:stretch>
            <a:fillRect/>
          </a:stretch>
        </p:blipFill>
        <p:spPr bwMode="auto">
          <a:xfrm>
            <a:off x="2743200" y="1905000"/>
            <a:ext cx="2971800" cy="2971800"/>
          </a:xfrm>
          <a:prstGeom prst="rect">
            <a:avLst/>
          </a:prstGeom>
          <a:noFill/>
          <a:ln w="12700">
            <a:solidFill>
              <a:srgbClr val="000000"/>
            </a:solidFill>
            <a:miter lim="800000"/>
            <a:headEnd/>
            <a:tailEnd/>
          </a:ln>
        </p:spPr>
      </p:pic>
      <p:pic>
        <p:nvPicPr>
          <p:cNvPr id="6153" name="Picture 9" descr="DSC03306"/>
          <p:cNvPicPr>
            <a:picLocks noChangeAspect="1" noChangeArrowheads="1"/>
          </p:cNvPicPr>
          <p:nvPr/>
        </p:nvPicPr>
        <p:blipFill>
          <a:blip r:embed="rId4"/>
          <a:srcRect l="3217" t="14999" r="9920" b="10001"/>
          <a:stretch>
            <a:fillRect/>
          </a:stretch>
        </p:blipFill>
        <p:spPr bwMode="auto">
          <a:xfrm>
            <a:off x="5867400" y="1905000"/>
            <a:ext cx="3048000" cy="29718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ppt_x</p:attrName>
                                        </p:attrNameLst>
                                      </p:cBhvr>
                                      <p:tavLst>
                                        <p:tav tm="0">
                                          <p:val>
                                            <p:strVal val="#ppt_x-.2"/>
                                          </p:val>
                                        </p:tav>
                                        <p:tav tm="100000">
                                          <p:val>
                                            <p:strVal val="#ppt_x"/>
                                          </p:val>
                                        </p:tav>
                                      </p:tavLst>
                                    </p:anim>
                                    <p:anim calcmode="lin" valueType="num">
                                      <p:cBhvr>
                                        <p:cTn id="8" dur="1000" fill="hold"/>
                                        <p:tgtEl>
                                          <p:spTgt spid="61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6153"/>
                                        </p:tgtEl>
                                        <p:attrNameLst>
                                          <p:attrName>style.visibility</p:attrName>
                                        </p:attrNameLst>
                                      </p:cBhvr>
                                      <p:to>
                                        <p:strVal val="visible"/>
                                      </p:to>
                                    </p:set>
                                    <p:animEffect transition="in" filter="strips(downLeft)">
                                      <p:cBhvr>
                                        <p:cTn id="14" dur="500"/>
                                        <p:tgtEl>
                                          <p:spTgt spid="61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1000"/>
                                        <p:tgtEl>
                                          <p:spTgt spid="6151"/>
                                        </p:tgtEl>
                                      </p:cBhvr>
                                    </p:animEffect>
                                    <p:anim calcmode="lin" valueType="num">
                                      <p:cBhvr>
                                        <p:cTn id="20" dur="1000" fill="hold"/>
                                        <p:tgtEl>
                                          <p:spTgt spid="6151"/>
                                        </p:tgtEl>
                                        <p:attrNameLst>
                                          <p:attrName>ppt_x</p:attrName>
                                        </p:attrNameLst>
                                      </p:cBhvr>
                                      <p:tavLst>
                                        <p:tav tm="0">
                                          <p:val>
                                            <p:strVal val="#ppt_x"/>
                                          </p:val>
                                        </p:tav>
                                        <p:tav tm="100000">
                                          <p:val>
                                            <p:strVal val="#ppt_x"/>
                                          </p:val>
                                        </p:tav>
                                      </p:tavLst>
                                    </p:anim>
                                    <p:anim calcmode="lin" valueType="num">
                                      <p:cBhvr>
                                        <p:cTn id="21" dur="900" decel="100000" fill="hold"/>
                                        <p:tgtEl>
                                          <p:spTgt spid="615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1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7171"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7172" name="Picture 5"/>
          <p:cNvPicPr>
            <a:picLocks noChangeAspect="1" noChangeArrowheads="1"/>
          </p:cNvPicPr>
          <p:nvPr/>
        </p:nvPicPr>
        <p:blipFill>
          <a:blip r:embed="rId2"/>
          <a:srcRect/>
          <a:stretch>
            <a:fillRect/>
          </a:stretch>
        </p:blipFill>
        <p:spPr bwMode="auto">
          <a:xfrm>
            <a:off x="0" y="1173163"/>
            <a:ext cx="9175750" cy="5684837"/>
          </a:xfrm>
          <a:prstGeom prst="rect">
            <a:avLst/>
          </a:prstGeom>
          <a:noFill/>
          <a:ln w="9525">
            <a:noFill/>
            <a:miter lim="800000"/>
            <a:headEnd/>
            <a:tailEnd/>
          </a:ln>
        </p:spPr>
      </p:pic>
      <p:sp>
        <p:nvSpPr>
          <p:cNvPr id="7173"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7175" name="Rectangle 6"/>
          <p:cNvSpPr>
            <a:spLocks noChangeArrowheads="1"/>
          </p:cNvSpPr>
          <p:nvPr/>
        </p:nvSpPr>
        <p:spPr bwMode="auto">
          <a:xfrm>
            <a:off x="2514600" y="5029200"/>
            <a:ext cx="6629400" cy="954088"/>
          </a:xfrm>
          <a:prstGeom prst="rect">
            <a:avLst/>
          </a:prstGeom>
          <a:noFill/>
          <a:ln w="9525">
            <a:noFill/>
            <a:miter lim="800000"/>
            <a:headEnd/>
            <a:tailEnd/>
          </a:ln>
        </p:spPr>
        <p:txBody>
          <a:bodyPr>
            <a:spAutoFit/>
          </a:bodyPr>
          <a:lstStyle/>
          <a:p>
            <a:endParaRPr lang="en-US">
              <a:solidFill>
                <a:srgbClr val="000099"/>
              </a:solidFill>
              <a:sym typeface="Wingdings" pitchFamily="2" charset="2"/>
            </a:endParaRPr>
          </a:p>
          <a:p>
            <a:pPr>
              <a:buFont typeface="Wingdings" pitchFamily="2" charset="2"/>
              <a:buChar char="?"/>
            </a:pPr>
            <a:r>
              <a:rPr lang="en-US">
                <a:solidFill>
                  <a:srgbClr val="000099"/>
                </a:solidFill>
                <a:sym typeface="Wingdings" pitchFamily="2" charset="2"/>
              </a:rPr>
              <a:t> </a:t>
            </a:r>
            <a:r>
              <a:rPr lang="en-US" sz="2400">
                <a:solidFill>
                  <a:srgbClr val="000099"/>
                </a:solidFill>
                <a:sym typeface="Wingdings" pitchFamily="2" charset="2"/>
              </a:rPr>
              <a:t>Bàn là điện: giúp ta là khô quần áo,…</a:t>
            </a:r>
          </a:p>
        </p:txBody>
      </p:sp>
      <p:pic>
        <p:nvPicPr>
          <p:cNvPr id="7176" name="Picture 8" descr="DSC03307"/>
          <p:cNvPicPr>
            <a:picLocks noChangeAspect="1" noChangeArrowheads="1"/>
          </p:cNvPicPr>
          <p:nvPr/>
        </p:nvPicPr>
        <p:blipFill>
          <a:blip r:embed="rId3"/>
          <a:srcRect/>
          <a:stretch>
            <a:fillRect/>
          </a:stretch>
        </p:blipFill>
        <p:spPr bwMode="auto">
          <a:xfrm>
            <a:off x="2667000" y="1295400"/>
            <a:ext cx="6248400" cy="40386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heel(4)">
                                      <p:cBhvr>
                                        <p:cTn id="7" dur="2000"/>
                                        <p:tgtEl>
                                          <p:spTgt spid="7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8195"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8196" name="Picture 5"/>
          <p:cNvPicPr>
            <a:picLocks noChangeAspect="1" noChangeArrowheads="1"/>
          </p:cNvPicPr>
          <p:nvPr/>
        </p:nvPicPr>
        <p:blipFill>
          <a:blip r:embed="rId2"/>
          <a:srcRect/>
          <a:stretch>
            <a:fillRect/>
          </a:stretch>
        </p:blipFill>
        <p:spPr bwMode="auto">
          <a:xfrm>
            <a:off x="0" y="1447800"/>
            <a:ext cx="9175750" cy="5684838"/>
          </a:xfrm>
          <a:prstGeom prst="rect">
            <a:avLst/>
          </a:prstGeom>
          <a:noFill/>
          <a:ln w="9525">
            <a:noFill/>
            <a:miter lim="800000"/>
            <a:headEnd/>
            <a:tailEnd/>
          </a:ln>
        </p:spPr>
      </p:pic>
      <p:sp>
        <p:nvSpPr>
          <p:cNvPr id="8197"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0247" name="Rectangle 6"/>
          <p:cNvSpPr>
            <a:spLocks noChangeArrowheads="1"/>
          </p:cNvSpPr>
          <p:nvPr/>
        </p:nvSpPr>
        <p:spPr bwMode="auto">
          <a:xfrm>
            <a:off x="2514600" y="1676400"/>
            <a:ext cx="6629400" cy="954088"/>
          </a:xfrm>
          <a:prstGeom prst="rect">
            <a:avLst/>
          </a:prstGeom>
          <a:noFill/>
          <a:ln w="9525">
            <a:noFill/>
            <a:miter lim="800000"/>
            <a:headEnd/>
            <a:tailEnd/>
          </a:ln>
        </p:spPr>
        <p:txBody>
          <a:bodyPr>
            <a:spAutoFit/>
          </a:bodyPr>
          <a:lstStyle/>
          <a:p>
            <a:r>
              <a:rPr lang="en-US">
                <a:solidFill>
                  <a:srgbClr val="990000"/>
                </a:solidFill>
              </a:rPr>
              <a:t>- Ngoài những nguồn nhiệt vừa nêu em còn biết những nguồn nhiệt nào khác ?</a:t>
            </a:r>
          </a:p>
        </p:txBody>
      </p:sp>
      <p:sp>
        <p:nvSpPr>
          <p:cNvPr id="10248" name="Rectangle 10"/>
          <p:cNvSpPr>
            <a:spLocks noChangeArrowheads="1"/>
          </p:cNvSpPr>
          <p:nvPr/>
        </p:nvSpPr>
        <p:spPr bwMode="auto">
          <a:xfrm>
            <a:off x="2590800" y="2590800"/>
            <a:ext cx="1444625" cy="523875"/>
          </a:xfrm>
          <a:prstGeom prst="rect">
            <a:avLst/>
          </a:prstGeom>
          <a:noFill/>
          <a:ln w="9525">
            <a:noFill/>
            <a:miter lim="800000"/>
            <a:headEnd/>
            <a:tailEnd/>
          </a:ln>
        </p:spPr>
        <p:txBody>
          <a:bodyPr wrap="none">
            <a:spAutoFit/>
          </a:bodyPr>
          <a:lstStyle/>
          <a:p>
            <a:r>
              <a:rPr lang="en-US">
                <a:solidFill>
                  <a:srgbClr val="990000"/>
                </a:solidFill>
              </a:rPr>
              <a:t>Đáp án:</a:t>
            </a:r>
          </a:p>
        </p:txBody>
      </p:sp>
      <p:pic>
        <p:nvPicPr>
          <p:cNvPr id="11" name="Picture 9" descr="http://t3.gstatic.com/images?q=tbn:ANd9GcRx1mf_n2jOy5cMP0bT6KGWsXpoKo-ULe_Wwijl_vaGf6o-vyQH7f_FoA">
            <a:hlinkClick r:id="rId3"/>
          </p:cNvPr>
          <p:cNvPicPr>
            <a:picLocks noChangeAspect="1" noChangeArrowheads="1"/>
          </p:cNvPicPr>
          <p:nvPr/>
        </p:nvPicPr>
        <p:blipFill>
          <a:blip r:embed="rId4"/>
          <a:srcRect/>
          <a:stretch>
            <a:fillRect/>
          </a:stretch>
        </p:blipFill>
        <p:spPr bwMode="auto">
          <a:xfrm>
            <a:off x="2743200" y="3200400"/>
            <a:ext cx="2667000" cy="2743200"/>
          </a:xfrm>
          <a:prstGeom prst="rect">
            <a:avLst/>
          </a:prstGeom>
          <a:noFill/>
          <a:ln w="9525">
            <a:noFill/>
            <a:miter lim="800000"/>
            <a:headEnd/>
            <a:tailEnd/>
          </a:ln>
        </p:spPr>
      </p:pic>
      <p:pic>
        <p:nvPicPr>
          <p:cNvPr id="12" name="Picture 10" descr="ANd9GcQYDpxoQg4fBxzHJfey8z4HHn_-vqMgkgpl4BRz9B_Kr_FSrjeOugqFgB0">
            <a:hlinkClick r:id="rId5"/>
          </p:cNvPr>
          <p:cNvPicPr>
            <a:picLocks noChangeAspect="1" noChangeArrowheads="1"/>
          </p:cNvPicPr>
          <p:nvPr/>
        </p:nvPicPr>
        <p:blipFill>
          <a:blip r:embed="rId6"/>
          <a:srcRect/>
          <a:stretch>
            <a:fillRect/>
          </a:stretch>
        </p:blipFill>
        <p:spPr bwMode="auto">
          <a:xfrm>
            <a:off x="6096000" y="3200400"/>
            <a:ext cx="2362200" cy="2743200"/>
          </a:xfrm>
          <a:prstGeom prst="rect">
            <a:avLst/>
          </a:prstGeom>
          <a:noFill/>
          <a:ln w="9525">
            <a:noFill/>
            <a:miter lim="800000"/>
            <a:headEnd/>
            <a:tailEnd/>
          </a:ln>
        </p:spPr>
      </p:pic>
      <p:sp>
        <p:nvSpPr>
          <p:cNvPr id="13" name="Rectangle 6"/>
          <p:cNvSpPr>
            <a:spLocks noChangeArrowheads="1"/>
          </p:cNvSpPr>
          <p:nvPr/>
        </p:nvSpPr>
        <p:spPr bwMode="auto">
          <a:xfrm>
            <a:off x="2514600" y="6172200"/>
            <a:ext cx="6629400" cy="461963"/>
          </a:xfrm>
          <a:prstGeom prst="rect">
            <a:avLst/>
          </a:prstGeom>
          <a:noFill/>
          <a:ln w="9525">
            <a:noFill/>
            <a:miter lim="800000"/>
            <a:headEnd/>
            <a:tailEnd/>
          </a:ln>
        </p:spPr>
        <p:txBody>
          <a:bodyPr>
            <a:spAutoFit/>
          </a:bodyPr>
          <a:lstStyle/>
          <a:p>
            <a:r>
              <a:rPr lang="en-US" sz="2400">
                <a:solidFill>
                  <a:srgbClr val="000099"/>
                </a:solidFill>
                <a:sym typeface="Wingdings" pitchFamily="2" charset="2"/>
              </a:rPr>
              <a:t>   Bóng đèn đang sáng: thắp sáng, sưởi ấm.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 calcmode="lin" valueType="num">
                                      <p:cBhvr>
                                        <p:cTn id="7" dur="1000" fill="hold"/>
                                        <p:tgtEl>
                                          <p:spTgt spid="102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0248">
                                            <p:txEl>
                                              <p:pRg st="0" end="0"/>
                                            </p:txEl>
                                          </p:spTgt>
                                        </p:tgtEl>
                                        <p:attrNameLst>
                                          <p:attrName>style.visibility</p:attrName>
                                        </p:attrNameLst>
                                      </p:cBhvr>
                                      <p:to>
                                        <p:strVal val="visible"/>
                                      </p:to>
                                    </p:set>
                                    <p:animEffect transition="in" filter="box(in)">
                                      <p:cBhvr>
                                        <p:cTn id="14" dur="500"/>
                                        <p:tgtEl>
                                          <p:spTgt spid="1024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9219"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9220"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9221"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8199" name="Rectangle 6"/>
          <p:cNvSpPr>
            <a:spLocks noChangeArrowheads="1"/>
          </p:cNvSpPr>
          <p:nvPr/>
        </p:nvSpPr>
        <p:spPr bwMode="auto">
          <a:xfrm>
            <a:off x="2514600" y="5562600"/>
            <a:ext cx="6629400" cy="892175"/>
          </a:xfrm>
          <a:prstGeom prst="rect">
            <a:avLst/>
          </a:prstGeom>
          <a:noFill/>
          <a:ln w="9525">
            <a:noFill/>
            <a:miter lim="800000"/>
            <a:headEnd/>
            <a:tailEnd/>
          </a:ln>
        </p:spPr>
        <p:txBody>
          <a:bodyPr>
            <a:spAutoFit/>
          </a:bodyPr>
          <a:lstStyle/>
          <a:p>
            <a:r>
              <a:rPr lang="en-US">
                <a:solidFill>
                  <a:srgbClr val="000099"/>
                </a:solidFill>
                <a:sym typeface="Wingdings" pitchFamily="2" charset="2"/>
              </a:rPr>
              <a:t></a:t>
            </a:r>
            <a:r>
              <a:rPr lang="en-US" sz="2400">
                <a:solidFill>
                  <a:srgbClr val="000099"/>
                </a:solidFill>
                <a:sym typeface="Wingdings" pitchFamily="2" charset="2"/>
              </a:rPr>
              <a:t> Lò sưởi điện: làm không khí nóng lên vào mùa đông giúp cho con người sưởi ấm. </a:t>
            </a:r>
          </a:p>
        </p:txBody>
      </p:sp>
      <p:pic>
        <p:nvPicPr>
          <p:cNvPr id="8200" name="Picture 8" descr="ANd9GcRy3OHJjS62LJbSU6iYcMIMlG-bP275tOQrzXxNwX24xz3OiZONU_IAThU">
            <a:hlinkClick r:id="rId3"/>
          </p:cNvPr>
          <p:cNvPicPr>
            <a:picLocks noChangeAspect="1" noChangeArrowheads="1"/>
          </p:cNvPicPr>
          <p:nvPr/>
        </p:nvPicPr>
        <p:blipFill>
          <a:blip r:embed="rId4"/>
          <a:srcRect/>
          <a:stretch>
            <a:fillRect/>
          </a:stretch>
        </p:blipFill>
        <p:spPr bwMode="auto">
          <a:xfrm>
            <a:off x="2514600" y="1600200"/>
            <a:ext cx="3505200" cy="3429000"/>
          </a:xfrm>
          <a:prstGeom prst="rect">
            <a:avLst/>
          </a:prstGeom>
          <a:noFill/>
          <a:ln w="9525">
            <a:noFill/>
            <a:miter lim="800000"/>
            <a:headEnd/>
            <a:tailEnd/>
          </a:ln>
        </p:spPr>
      </p:pic>
      <p:pic>
        <p:nvPicPr>
          <p:cNvPr id="8201" name="Picture 9" descr="ANd9GcQgCL8YVPzPVJVZrqZ_WRoRBQh2uPqSqk5V1M9Ug2bl-1_Cg_9_7e6prI_9">
            <a:hlinkClick r:id="rId5"/>
          </p:cNvPr>
          <p:cNvPicPr>
            <a:picLocks noChangeAspect="1" noChangeArrowheads="1"/>
          </p:cNvPicPr>
          <p:nvPr/>
        </p:nvPicPr>
        <p:blipFill>
          <a:blip r:embed="rId6"/>
          <a:srcRect/>
          <a:stretch>
            <a:fillRect/>
          </a:stretch>
        </p:blipFill>
        <p:spPr bwMode="auto">
          <a:xfrm>
            <a:off x="6096000" y="1752600"/>
            <a:ext cx="28194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1000" fill="hold"/>
                                        <p:tgtEl>
                                          <p:spTgt spid="8200"/>
                                        </p:tgtEl>
                                        <p:attrNameLst>
                                          <p:attrName>ppt_x</p:attrName>
                                        </p:attrNameLst>
                                      </p:cBhvr>
                                      <p:tavLst>
                                        <p:tav tm="0">
                                          <p:val>
                                            <p:strVal val="#ppt_x-.2"/>
                                          </p:val>
                                        </p:tav>
                                        <p:tav tm="100000">
                                          <p:val>
                                            <p:strVal val="#ppt_x"/>
                                          </p:val>
                                        </p:tav>
                                      </p:tavLst>
                                    </p:anim>
                                    <p:anim calcmode="lin" valueType="num">
                                      <p:cBhvr>
                                        <p:cTn id="8" dur="1000" fill="hold"/>
                                        <p:tgtEl>
                                          <p:spTgt spid="82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8201"/>
                                        </p:tgtEl>
                                        <p:attrNameLst>
                                          <p:attrName>style.visibility</p:attrName>
                                        </p:attrNameLst>
                                      </p:cBhvr>
                                      <p:to>
                                        <p:strVal val="visible"/>
                                      </p:to>
                                    </p:set>
                                    <p:animEffect transition="in" filter="strips(downLeft)">
                                      <p:cBhvr>
                                        <p:cTn id="14" dur="500"/>
                                        <p:tgtEl>
                                          <p:spTgt spid="82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500" fill="hold"/>
                                        <p:tgtEl>
                                          <p:spTgt spid="8199"/>
                                        </p:tgtEl>
                                        <p:attrNameLst>
                                          <p:attrName>ppt_x</p:attrName>
                                        </p:attrNameLst>
                                      </p:cBhvr>
                                      <p:tavLst>
                                        <p:tav tm="0">
                                          <p:val>
                                            <p:strVal val="#ppt_x"/>
                                          </p:val>
                                        </p:tav>
                                        <p:tav tm="100000">
                                          <p:val>
                                            <p:strVal val="#ppt_x"/>
                                          </p:val>
                                        </p:tav>
                                      </p:tavLst>
                                    </p:anim>
                                    <p:anim calcmode="lin" valueType="num">
                                      <p:cBhvr additive="base">
                                        <p:cTn id="20"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0243"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0244"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0245"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1" name="Rectangle 11"/>
          <p:cNvSpPr>
            <a:spLocks noChangeArrowheads="1"/>
          </p:cNvSpPr>
          <p:nvPr/>
        </p:nvSpPr>
        <p:spPr bwMode="auto">
          <a:xfrm>
            <a:off x="2590800" y="4119563"/>
            <a:ext cx="6324600" cy="2738437"/>
          </a:xfrm>
          <a:prstGeom prst="rect">
            <a:avLst/>
          </a:prstGeom>
          <a:noFill/>
          <a:ln w="9525">
            <a:noFill/>
            <a:miter lim="800000"/>
            <a:headEnd/>
            <a:tailEnd/>
          </a:ln>
        </p:spPr>
        <p:txBody>
          <a:bodyPr>
            <a:spAutoFit/>
          </a:bodyPr>
          <a:lstStyle/>
          <a:p>
            <a:r>
              <a:rPr lang="en-US">
                <a:solidFill>
                  <a:srgbClr val="000099"/>
                </a:solidFill>
                <a:sym typeface="Wingdings" pitchFamily="2" charset="2"/>
              </a:rPr>
              <a:t></a:t>
            </a:r>
            <a:r>
              <a:rPr lang="en-US" sz="2400">
                <a:solidFill>
                  <a:srgbClr val="000099"/>
                </a:solidFill>
                <a:sym typeface="Wingdings" pitchFamily="2" charset="2"/>
              </a:rPr>
              <a:t> Khí bi - ô - ga (khí sinh học): là một loại chất đốt, phân được ủ kín trong bể thông qua quá trình lên men. Khí bi – ô – ga là nguồn năng lượng mới hiện nay đang được sử dụng rộng rãi (đun nấu, thắp sáng,…). Ngoài việc dùng đun nấu thắp sáng nó còn góp phần bảo vệ môi trường.</a:t>
            </a:r>
          </a:p>
        </p:txBody>
      </p:sp>
      <p:pic>
        <p:nvPicPr>
          <p:cNvPr id="12" name="Picture 2" descr="ANd9GcRJHVn3Ggrv4rePLmOJJvNVE6XYDBJQBgr4Heh_5BxK7AFHQVs8Vg"/>
          <p:cNvPicPr>
            <a:picLocks noChangeAspect="1" noChangeArrowheads="1"/>
          </p:cNvPicPr>
          <p:nvPr/>
        </p:nvPicPr>
        <p:blipFill>
          <a:blip r:embed="rId3"/>
          <a:srcRect/>
          <a:stretch>
            <a:fillRect/>
          </a:stretch>
        </p:blipFill>
        <p:spPr bwMode="auto">
          <a:xfrm>
            <a:off x="2514600" y="1524000"/>
            <a:ext cx="3352800" cy="2590800"/>
          </a:xfrm>
          <a:prstGeom prst="rect">
            <a:avLst/>
          </a:prstGeom>
          <a:noFill/>
          <a:ln w="9525">
            <a:noFill/>
            <a:miter lim="800000"/>
            <a:headEnd/>
            <a:tailEnd/>
          </a:ln>
        </p:spPr>
      </p:pic>
      <p:pic>
        <p:nvPicPr>
          <p:cNvPr id="13" name="Picture 3" descr="ANd9GcS22Rov44X0TEHOtfsqDVmf3SSvmoL4-aeXmImhEh0yfSTxCsnUiA"/>
          <p:cNvPicPr>
            <a:picLocks noChangeAspect="1" noChangeArrowheads="1"/>
          </p:cNvPicPr>
          <p:nvPr/>
        </p:nvPicPr>
        <p:blipFill>
          <a:blip r:embed="rId4"/>
          <a:srcRect/>
          <a:stretch>
            <a:fillRect/>
          </a:stretch>
        </p:blipFill>
        <p:spPr bwMode="auto">
          <a:xfrm>
            <a:off x="5867400" y="1524000"/>
            <a:ext cx="32766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1432</Words>
  <Application>Microsoft PowerPoint</Application>
  <PresentationFormat>On-screen Show (4:3)</PresentationFormat>
  <Paragraphs>140</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Tuong Group</dc:creator>
  <cp:lastModifiedBy>CSTeam</cp:lastModifiedBy>
  <cp:revision>160</cp:revision>
  <cp:lastPrinted>1601-01-01T00:00:00Z</cp:lastPrinted>
  <dcterms:created xsi:type="dcterms:W3CDTF">2012-03-29T05:13:18Z</dcterms:created>
  <dcterms:modified xsi:type="dcterms:W3CDTF">2016-06-30T01:11:10Z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